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6" r:id="rId2"/>
    <p:sldId id="257" r:id="rId3"/>
    <p:sldId id="258" r:id="rId4"/>
    <p:sldId id="259" r:id="rId5"/>
    <p:sldId id="260" r:id="rId6"/>
    <p:sldId id="276" r:id="rId7"/>
    <p:sldId id="261" r:id="rId8"/>
    <p:sldId id="277" r:id="rId9"/>
    <p:sldId id="264" r:id="rId10"/>
    <p:sldId id="279" r:id="rId11"/>
    <p:sldId id="265" r:id="rId12"/>
    <p:sldId id="278" r:id="rId13"/>
    <p:sldId id="266" r:id="rId14"/>
    <p:sldId id="267" r:id="rId15"/>
    <p:sldId id="268" r:id="rId16"/>
    <p:sldId id="280" r:id="rId17"/>
    <p:sldId id="269" r:id="rId18"/>
    <p:sldId id="281" r:id="rId19"/>
    <p:sldId id="270" r:id="rId20"/>
    <p:sldId id="271" r:id="rId21"/>
    <p:sldId id="272" r:id="rId22"/>
    <p:sldId id="273" r:id="rId23"/>
    <p:sldId id="274" r:id="rId24"/>
    <p:sldId id="262" r:id="rId25"/>
    <p:sldId id="263" r:id="rId26"/>
    <p:sldId id="27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B12DBB5-AB19-5BB7-0501-C8B14ED9006B}" v="82" dt="2025-07-19T03:05:29.326"/>
    <p1510:client id="{980A08A6-C4A4-869E-A483-754D169D8499}" v="3" dt="2025-07-18T00:58:37.389"/>
    <p1510:client id="{CD441F87-CB40-4CC1-20D1-02CF5A75FCAB}" v="10" dt="2025-07-19T03:15:46.405"/>
    <p1510:client id="{E71C2617-4F1A-FDE0-F2E4-39656638C92E}" v="4111" dt="2025-07-19T02:54:44.1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73" d="100"/>
          <a:sy n="73" d="100"/>
        </p:scale>
        <p:origin x="36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BE54164-A9AD-4AB5-A838-11DF88C245E7}" type="doc">
      <dgm:prSet loTypeId="urn:microsoft.com/office/officeart/2016/7/layout/BasicLinearProcessNumbered" loCatId="process" qsTypeId="urn:microsoft.com/office/officeart/2005/8/quickstyle/simple1" qsCatId="simple" csTypeId="urn:microsoft.com/office/officeart/2005/8/colors/accent1_2" csCatId="accent1"/>
      <dgm:spPr/>
      <dgm:t>
        <a:bodyPr/>
        <a:lstStyle/>
        <a:p>
          <a:endParaRPr lang="en-US"/>
        </a:p>
      </dgm:t>
    </dgm:pt>
    <dgm:pt modelId="{41B6DEF3-A1DB-4105-8633-8D002140A895}">
      <dgm:prSet/>
      <dgm:spPr/>
      <dgm:t>
        <a:bodyPr/>
        <a:lstStyle/>
        <a:p>
          <a:r>
            <a:rPr lang="en-US"/>
            <a:t>Develop an AI-based system to detect anomalies in real-time telemetry data.</a:t>
          </a:r>
        </a:p>
      </dgm:t>
    </dgm:pt>
    <dgm:pt modelId="{0B9964A1-7086-4D6A-AEB3-7E918DDAEE04}" type="parTrans" cxnId="{E4D318E7-79E5-4451-AE10-46C227635F2E}">
      <dgm:prSet/>
      <dgm:spPr/>
      <dgm:t>
        <a:bodyPr/>
        <a:lstStyle/>
        <a:p>
          <a:endParaRPr lang="en-US"/>
        </a:p>
      </dgm:t>
    </dgm:pt>
    <dgm:pt modelId="{389BD92F-E2D2-43C7-AE78-FE6F98307A49}" type="sibTrans" cxnId="{E4D318E7-79E5-4451-AE10-46C227635F2E}">
      <dgm:prSet phldrT="1" phldr="0"/>
      <dgm:spPr/>
      <dgm:t>
        <a:bodyPr/>
        <a:lstStyle/>
        <a:p>
          <a:r>
            <a:rPr lang="en-US"/>
            <a:t>1</a:t>
          </a:r>
        </a:p>
      </dgm:t>
    </dgm:pt>
    <dgm:pt modelId="{3B5ED2E1-D9A8-4EC7-976B-EB688C4105B1}">
      <dgm:prSet/>
      <dgm:spPr/>
      <dgm:t>
        <a:bodyPr/>
        <a:lstStyle/>
        <a:p>
          <a:r>
            <a:rPr lang="en-US"/>
            <a:t>Goal: Improve mission safety and operational efficiency for NASA.</a:t>
          </a:r>
        </a:p>
      </dgm:t>
    </dgm:pt>
    <dgm:pt modelId="{07A14236-1F40-43AE-B0EC-41F6ACD0C16B}" type="parTrans" cxnId="{2173AECC-944E-420F-A658-7288C74D1EA7}">
      <dgm:prSet/>
      <dgm:spPr/>
      <dgm:t>
        <a:bodyPr/>
        <a:lstStyle/>
        <a:p>
          <a:endParaRPr lang="en-US"/>
        </a:p>
      </dgm:t>
    </dgm:pt>
    <dgm:pt modelId="{457C3E5D-83C4-4CBB-BC5B-4158820C7AFF}" type="sibTrans" cxnId="{2173AECC-944E-420F-A658-7288C74D1EA7}">
      <dgm:prSet phldrT="2" phldr="0"/>
      <dgm:spPr/>
      <dgm:t>
        <a:bodyPr/>
        <a:lstStyle/>
        <a:p>
          <a:r>
            <a:rPr lang="en-US"/>
            <a:t>2</a:t>
          </a:r>
        </a:p>
      </dgm:t>
    </dgm:pt>
    <dgm:pt modelId="{06076538-50A2-4050-87B0-E2B572445BAB}">
      <dgm:prSet/>
      <dgm:spPr/>
      <dgm:t>
        <a:bodyPr/>
        <a:lstStyle/>
        <a:p>
          <a:r>
            <a:rPr lang="en-US"/>
            <a:t>Scope: Conceptual design focusing on feasibility and approach.</a:t>
          </a:r>
        </a:p>
      </dgm:t>
    </dgm:pt>
    <dgm:pt modelId="{1B51A6C7-393E-4190-9A7B-CCEA591161FC}" type="parTrans" cxnId="{09162586-34B2-4B55-BD48-73B1E47971DE}">
      <dgm:prSet/>
      <dgm:spPr/>
      <dgm:t>
        <a:bodyPr/>
        <a:lstStyle/>
        <a:p>
          <a:endParaRPr lang="en-US"/>
        </a:p>
      </dgm:t>
    </dgm:pt>
    <dgm:pt modelId="{E1362F9D-387E-43EB-AE59-DF80FBF20F0C}" type="sibTrans" cxnId="{09162586-34B2-4B55-BD48-73B1E47971DE}">
      <dgm:prSet phldrT="3" phldr="0"/>
      <dgm:spPr/>
      <dgm:t>
        <a:bodyPr/>
        <a:lstStyle/>
        <a:p>
          <a:r>
            <a:rPr lang="en-US"/>
            <a:t>3</a:t>
          </a:r>
        </a:p>
      </dgm:t>
    </dgm:pt>
    <dgm:pt modelId="{AA1FA93B-1670-4791-BF3C-B138E40E56C7}" type="pres">
      <dgm:prSet presAssocID="{6BE54164-A9AD-4AB5-A838-11DF88C245E7}" presName="Name0" presStyleCnt="0">
        <dgm:presLayoutVars>
          <dgm:animLvl val="lvl"/>
          <dgm:resizeHandles val="exact"/>
        </dgm:presLayoutVars>
      </dgm:prSet>
      <dgm:spPr/>
    </dgm:pt>
    <dgm:pt modelId="{35E1F81C-36E4-45B9-ADE1-39395436AEED}" type="pres">
      <dgm:prSet presAssocID="{41B6DEF3-A1DB-4105-8633-8D002140A895}" presName="compositeNode" presStyleCnt="0">
        <dgm:presLayoutVars>
          <dgm:bulletEnabled val="1"/>
        </dgm:presLayoutVars>
      </dgm:prSet>
      <dgm:spPr/>
    </dgm:pt>
    <dgm:pt modelId="{F5F24499-A17A-4E90-A8F9-C7CF4F10FA6F}" type="pres">
      <dgm:prSet presAssocID="{41B6DEF3-A1DB-4105-8633-8D002140A895}" presName="bgRect" presStyleLbl="bgAccFollowNode1" presStyleIdx="0" presStyleCnt="3"/>
      <dgm:spPr/>
    </dgm:pt>
    <dgm:pt modelId="{B70B4FA5-EAA4-4D38-8F8C-9AA035680F9C}" type="pres">
      <dgm:prSet presAssocID="{389BD92F-E2D2-43C7-AE78-FE6F98307A49}" presName="sibTransNodeCircle" presStyleLbl="alignNode1" presStyleIdx="0" presStyleCnt="6">
        <dgm:presLayoutVars>
          <dgm:chMax val="0"/>
          <dgm:bulletEnabled/>
        </dgm:presLayoutVars>
      </dgm:prSet>
      <dgm:spPr/>
    </dgm:pt>
    <dgm:pt modelId="{40687987-972C-43C9-9F98-8C851202F9C1}" type="pres">
      <dgm:prSet presAssocID="{41B6DEF3-A1DB-4105-8633-8D002140A895}" presName="bottomLine" presStyleLbl="alignNode1" presStyleIdx="1" presStyleCnt="6">
        <dgm:presLayoutVars/>
      </dgm:prSet>
      <dgm:spPr/>
    </dgm:pt>
    <dgm:pt modelId="{C1597A3F-8AF9-41F5-931C-B33F9B34E682}" type="pres">
      <dgm:prSet presAssocID="{41B6DEF3-A1DB-4105-8633-8D002140A895}" presName="nodeText" presStyleLbl="bgAccFollowNode1" presStyleIdx="0" presStyleCnt="3">
        <dgm:presLayoutVars>
          <dgm:bulletEnabled val="1"/>
        </dgm:presLayoutVars>
      </dgm:prSet>
      <dgm:spPr/>
    </dgm:pt>
    <dgm:pt modelId="{83240E32-4AAA-41D1-9D90-C60DB45E8F20}" type="pres">
      <dgm:prSet presAssocID="{389BD92F-E2D2-43C7-AE78-FE6F98307A49}" presName="sibTrans" presStyleCnt="0"/>
      <dgm:spPr/>
    </dgm:pt>
    <dgm:pt modelId="{9BF1006B-41D8-4ADC-A3AE-8224E462FA07}" type="pres">
      <dgm:prSet presAssocID="{3B5ED2E1-D9A8-4EC7-976B-EB688C4105B1}" presName="compositeNode" presStyleCnt="0">
        <dgm:presLayoutVars>
          <dgm:bulletEnabled val="1"/>
        </dgm:presLayoutVars>
      </dgm:prSet>
      <dgm:spPr/>
    </dgm:pt>
    <dgm:pt modelId="{D507A460-9C30-44E4-87C4-89E37E3A1116}" type="pres">
      <dgm:prSet presAssocID="{3B5ED2E1-D9A8-4EC7-976B-EB688C4105B1}" presName="bgRect" presStyleLbl="bgAccFollowNode1" presStyleIdx="1" presStyleCnt="3"/>
      <dgm:spPr/>
    </dgm:pt>
    <dgm:pt modelId="{6669EF6D-D376-4BAA-BAF1-2082A939296D}" type="pres">
      <dgm:prSet presAssocID="{457C3E5D-83C4-4CBB-BC5B-4158820C7AFF}" presName="sibTransNodeCircle" presStyleLbl="alignNode1" presStyleIdx="2" presStyleCnt="6">
        <dgm:presLayoutVars>
          <dgm:chMax val="0"/>
          <dgm:bulletEnabled/>
        </dgm:presLayoutVars>
      </dgm:prSet>
      <dgm:spPr/>
    </dgm:pt>
    <dgm:pt modelId="{670AB7A6-595A-462A-9DC3-C5B98EB665BE}" type="pres">
      <dgm:prSet presAssocID="{3B5ED2E1-D9A8-4EC7-976B-EB688C4105B1}" presName="bottomLine" presStyleLbl="alignNode1" presStyleIdx="3" presStyleCnt="6">
        <dgm:presLayoutVars/>
      </dgm:prSet>
      <dgm:spPr/>
    </dgm:pt>
    <dgm:pt modelId="{F9B7D6EA-CA4C-4C10-A93A-1F1F639A8991}" type="pres">
      <dgm:prSet presAssocID="{3B5ED2E1-D9A8-4EC7-976B-EB688C4105B1}" presName="nodeText" presStyleLbl="bgAccFollowNode1" presStyleIdx="1" presStyleCnt="3">
        <dgm:presLayoutVars>
          <dgm:bulletEnabled val="1"/>
        </dgm:presLayoutVars>
      </dgm:prSet>
      <dgm:spPr/>
    </dgm:pt>
    <dgm:pt modelId="{E38D690A-7CE2-4820-8A75-4D5EF1A35F4C}" type="pres">
      <dgm:prSet presAssocID="{457C3E5D-83C4-4CBB-BC5B-4158820C7AFF}" presName="sibTrans" presStyleCnt="0"/>
      <dgm:spPr/>
    </dgm:pt>
    <dgm:pt modelId="{62439F7B-EBD2-4B00-9A17-D011FA9A819B}" type="pres">
      <dgm:prSet presAssocID="{06076538-50A2-4050-87B0-E2B572445BAB}" presName="compositeNode" presStyleCnt="0">
        <dgm:presLayoutVars>
          <dgm:bulletEnabled val="1"/>
        </dgm:presLayoutVars>
      </dgm:prSet>
      <dgm:spPr/>
    </dgm:pt>
    <dgm:pt modelId="{4FB1B1E4-9D78-4E47-8E3D-029EEE3A55AA}" type="pres">
      <dgm:prSet presAssocID="{06076538-50A2-4050-87B0-E2B572445BAB}" presName="bgRect" presStyleLbl="bgAccFollowNode1" presStyleIdx="2" presStyleCnt="3"/>
      <dgm:spPr/>
    </dgm:pt>
    <dgm:pt modelId="{D91CB0DD-D488-462D-B1D7-F8E932C6EE32}" type="pres">
      <dgm:prSet presAssocID="{E1362F9D-387E-43EB-AE59-DF80FBF20F0C}" presName="sibTransNodeCircle" presStyleLbl="alignNode1" presStyleIdx="4" presStyleCnt="6">
        <dgm:presLayoutVars>
          <dgm:chMax val="0"/>
          <dgm:bulletEnabled/>
        </dgm:presLayoutVars>
      </dgm:prSet>
      <dgm:spPr/>
    </dgm:pt>
    <dgm:pt modelId="{134ACAE4-8B6C-4CE8-9CF4-8F62294BA848}" type="pres">
      <dgm:prSet presAssocID="{06076538-50A2-4050-87B0-E2B572445BAB}" presName="bottomLine" presStyleLbl="alignNode1" presStyleIdx="5" presStyleCnt="6">
        <dgm:presLayoutVars/>
      </dgm:prSet>
      <dgm:spPr/>
    </dgm:pt>
    <dgm:pt modelId="{1354FA63-8B32-4FA3-BE00-63F846F2A7B7}" type="pres">
      <dgm:prSet presAssocID="{06076538-50A2-4050-87B0-E2B572445BAB}" presName="nodeText" presStyleLbl="bgAccFollowNode1" presStyleIdx="2" presStyleCnt="3">
        <dgm:presLayoutVars>
          <dgm:bulletEnabled val="1"/>
        </dgm:presLayoutVars>
      </dgm:prSet>
      <dgm:spPr/>
    </dgm:pt>
  </dgm:ptLst>
  <dgm:cxnLst>
    <dgm:cxn modelId="{B7686F05-2844-48A2-99BD-5891041FA427}" type="presOf" srcId="{6BE54164-A9AD-4AB5-A838-11DF88C245E7}" destId="{AA1FA93B-1670-4791-BF3C-B138E40E56C7}" srcOrd="0" destOrd="0" presId="urn:microsoft.com/office/officeart/2016/7/layout/BasicLinearProcessNumbered"/>
    <dgm:cxn modelId="{FA4FBC08-437A-46FE-BADC-F131643F28AE}" type="presOf" srcId="{457C3E5D-83C4-4CBB-BC5B-4158820C7AFF}" destId="{6669EF6D-D376-4BAA-BAF1-2082A939296D}" srcOrd="0" destOrd="0" presId="urn:microsoft.com/office/officeart/2016/7/layout/BasicLinearProcessNumbered"/>
    <dgm:cxn modelId="{39323B39-1079-4577-8636-65271B0176BC}" type="presOf" srcId="{06076538-50A2-4050-87B0-E2B572445BAB}" destId="{1354FA63-8B32-4FA3-BE00-63F846F2A7B7}" srcOrd="1" destOrd="0" presId="urn:microsoft.com/office/officeart/2016/7/layout/BasicLinearProcessNumbered"/>
    <dgm:cxn modelId="{9989B072-472D-4906-9346-E2FD0E77D675}" type="presOf" srcId="{389BD92F-E2D2-43C7-AE78-FE6F98307A49}" destId="{B70B4FA5-EAA4-4D38-8F8C-9AA035680F9C}" srcOrd="0" destOrd="0" presId="urn:microsoft.com/office/officeart/2016/7/layout/BasicLinearProcessNumbered"/>
    <dgm:cxn modelId="{09162586-34B2-4B55-BD48-73B1E47971DE}" srcId="{6BE54164-A9AD-4AB5-A838-11DF88C245E7}" destId="{06076538-50A2-4050-87B0-E2B572445BAB}" srcOrd="2" destOrd="0" parTransId="{1B51A6C7-393E-4190-9A7B-CCEA591161FC}" sibTransId="{E1362F9D-387E-43EB-AE59-DF80FBF20F0C}"/>
    <dgm:cxn modelId="{A257CC8C-0B02-41CC-AC92-1F0FA24B008A}" type="presOf" srcId="{E1362F9D-387E-43EB-AE59-DF80FBF20F0C}" destId="{D91CB0DD-D488-462D-B1D7-F8E932C6EE32}" srcOrd="0" destOrd="0" presId="urn:microsoft.com/office/officeart/2016/7/layout/BasicLinearProcessNumbered"/>
    <dgm:cxn modelId="{7AE850C6-4762-4A74-94C4-488878CF2155}" type="presOf" srcId="{3B5ED2E1-D9A8-4EC7-976B-EB688C4105B1}" destId="{D507A460-9C30-44E4-87C4-89E37E3A1116}" srcOrd="0" destOrd="0" presId="urn:microsoft.com/office/officeart/2016/7/layout/BasicLinearProcessNumbered"/>
    <dgm:cxn modelId="{2173AECC-944E-420F-A658-7288C74D1EA7}" srcId="{6BE54164-A9AD-4AB5-A838-11DF88C245E7}" destId="{3B5ED2E1-D9A8-4EC7-976B-EB688C4105B1}" srcOrd="1" destOrd="0" parTransId="{07A14236-1F40-43AE-B0EC-41F6ACD0C16B}" sibTransId="{457C3E5D-83C4-4CBB-BC5B-4158820C7AFF}"/>
    <dgm:cxn modelId="{B4AAB2D2-D8FC-4CC5-956C-0B727525BDDE}" type="presOf" srcId="{3B5ED2E1-D9A8-4EC7-976B-EB688C4105B1}" destId="{F9B7D6EA-CA4C-4C10-A93A-1F1F639A8991}" srcOrd="1" destOrd="0" presId="urn:microsoft.com/office/officeart/2016/7/layout/BasicLinearProcessNumbered"/>
    <dgm:cxn modelId="{9ACFDCD8-F0ED-4791-A263-44C59B96F668}" type="presOf" srcId="{41B6DEF3-A1DB-4105-8633-8D002140A895}" destId="{C1597A3F-8AF9-41F5-931C-B33F9B34E682}" srcOrd="1" destOrd="0" presId="urn:microsoft.com/office/officeart/2016/7/layout/BasicLinearProcessNumbered"/>
    <dgm:cxn modelId="{E4D318E7-79E5-4451-AE10-46C227635F2E}" srcId="{6BE54164-A9AD-4AB5-A838-11DF88C245E7}" destId="{41B6DEF3-A1DB-4105-8633-8D002140A895}" srcOrd="0" destOrd="0" parTransId="{0B9964A1-7086-4D6A-AEB3-7E918DDAEE04}" sibTransId="{389BD92F-E2D2-43C7-AE78-FE6F98307A49}"/>
    <dgm:cxn modelId="{F423F5F0-DB09-402E-81BF-D5D9F5FF853E}" type="presOf" srcId="{41B6DEF3-A1DB-4105-8633-8D002140A895}" destId="{F5F24499-A17A-4E90-A8F9-C7CF4F10FA6F}" srcOrd="0" destOrd="0" presId="urn:microsoft.com/office/officeart/2016/7/layout/BasicLinearProcessNumbered"/>
    <dgm:cxn modelId="{C519FCF8-4B8A-45BB-A4F6-D20C536C83FD}" type="presOf" srcId="{06076538-50A2-4050-87B0-E2B572445BAB}" destId="{4FB1B1E4-9D78-4E47-8E3D-029EEE3A55AA}" srcOrd="0" destOrd="0" presId="urn:microsoft.com/office/officeart/2016/7/layout/BasicLinearProcessNumbered"/>
    <dgm:cxn modelId="{B6F54871-AC0B-49D1-8FEA-971C13152F20}" type="presParOf" srcId="{AA1FA93B-1670-4791-BF3C-B138E40E56C7}" destId="{35E1F81C-36E4-45B9-ADE1-39395436AEED}" srcOrd="0" destOrd="0" presId="urn:microsoft.com/office/officeart/2016/7/layout/BasicLinearProcessNumbered"/>
    <dgm:cxn modelId="{06125654-49A6-4F26-8B08-1266A160923B}" type="presParOf" srcId="{35E1F81C-36E4-45B9-ADE1-39395436AEED}" destId="{F5F24499-A17A-4E90-A8F9-C7CF4F10FA6F}" srcOrd="0" destOrd="0" presId="urn:microsoft.com/office/officeart/2016/7/layout/BasicLinearProcessNumbered"/>
    <dgm:cxn modelId="{6216349F-4659-473E-B03B-2ACE9E8243E1}" type="presParOf" srcId="{35E1F81C-36E4-45B9-ADE1-39395436AEED}" destId="{B70B4FA5-EAA4-4D38-8F8C-9AA035680F9C}" srcOrd="1" destOrd="0" presId="urn:microsoft.com/office/officeart/2016/7/layout/BasicLinearProcessNumbered"/>
    <dgm:cxn modelId="{4636C371-446D-4474-AE00-7B6DAC9C3D23}" type="presParOf" srcId="{35E1F81C-36E4-45B9-ADE1-39395436AEED}" destId="{40687987-972C-43C9-9F98-8C851202F9C1}" srcOrd="2" destOrd="0" presId="urn:microsoft.com/office/officeart/2016/7/layout/BasicLinearProcessNumbered"/>
    <dgm:cxn modelId="{8FE90A16-E447-4379-A289-FD68143A95CB}" type="presParOf" srcId="{35E1F81C-36E4-45B9-ADE1-39395436AEED}" destId="{C1597A3F-8AF9-41F5-931C-B33F9B34E682}" srcOrd="3" destOrd="0" presId="urn:microsoft.com/office/officeart/2016/7/layout/BasicLinearProcessNumbered"/>
    <dgm:cxn modelId="{F2B41B57-2143-47AC-8479-9E5FD377A1BB}" type="presParOf" srcId="{AA1FA93B-1670-4791-BF3C-B138E40E56C7}" destId="{83240E32-4AAA-41D1-9D90-C60DB45E8F20}" srcOrd="1" destOrd="0" presId="urn:microsoft.com/office/officeart/2016/7/layout/BasicLinearProcessNumbered"/>
    <dgm:cxn modelId="{BAC7C631-5EBF-4304-98C1-39D13BA1F08F}" type="presParOf" srcId="{AA1FA93B-1670-4791-BF3C-B138E40E56C7}" destId="{9BF1006B-41D8-4ADC-A3AE-8224E462FA07}" srcOrd="2" destOrd="0" presId="urn:microsoft.com/office/officeart/2016/7/layout/BasicLinearProcessNumbered"/>
    <dgm:cxn modelId="{601DD7ED-8CC9-44B0-865B-30193BB0C6A4}" type="presParOf" srcId="{9BF1006B-41D8-4ADC-A3AE-8224E462FA07}" destId="{D507A460-9C30-44E4-87C4-89E37E3A1116}" srcOrd="0" destOrd="0" presId="urn:microsoft.com/office/officeart/2016/7/layout/BasicLinearProcessNumbered"/>
    <dgm:cxn modelId="{6A4F4163-DE0C-4978-A40E-BF279E7DCADB}" type="presParOf" srcId="{9BF1006B-41D8-4ADC-A3AE-8224E462FA07}" destId="{6669EF6D-D376-4BAA-BAF1-2082A939296D}" srcOrd="1" destOrd="0" presId="urn:microsoft.com/office/officeart/2016/7/layout/BasicLinearProcessNumbered"/>
    <dgm:cxn modelId="{A1E20B32-AB5F-470C-A7EC-BC9AC96EC174}" type="presParOf" srcId="{9BF1006B-41D8-4ADC-A3AE-8224E462FA07}" destId="{670AB7A6-595A-462A-9DC3-C5B98EB665BE}" srcOrd="2" destOrd="0" presId="urn:microsoft.com/office/officeart/2016/7/layout/BasicLinearProcessNumbered"/>
    <dgm:cxn modelId="{ADCA40E3-DD3D-4F09-84E9-1EB82205EDB7}" type="presParOf" srcId="{9BF1006B-41D8-4ADC-A3AE-8224E462FA07}" destId="{F9B7D6EA-CA4C-4C10-A93A-1F1F639A8991}" srcOrd="3" destOrd="0" presId="urn:microsoft.com/office/officeart/2016/7/layout/BasicLinearProcessNumbered"/>
    <dgm:cxn modelId="{E7B6C89D-AD78-4E37-82B2-F5EB2652EA2E}" type="presParOf" srcId="{AA1FA93B-1670-4791-BF3C-B138E40E56C7}" destId="{E38D690A-7CE2-4820-8A75-4D5EF1A35F4C}" srcOrd="3" destOrd="0" presId="urn:microsoft.com/office/officeart/2016/7/layout/BasicLinearProcessNumbered"/>
    <dgm:cxn modelId="{2ED87231-662E-43F2-98F3-1C62438E4BA9}" type="presParOf" srcId="{AA1FA93B-1670-4791-BF3C-B138E40E56C7}" destId="{62439F7B-EBD2-4B00-9A17-D011FA9A819B}" srcOrd="4" destOrd="0" presId="urn:microsoft.com/office/officeart/2016/7/layout/BasicLinearProcessNumbered"/>
    <dgm:cxn modelId="{6E5FE23F-3C60-4278-B82E-298284812D44}" type="presParOf" srcId="{62439F7B-EBD2-4B00-9A17-D011FA9A819B}" destId="{4FB1B1E4-9D78-4E47-8E3D-029EEE3A55AA}" srcOrd="0" destOrd="0" presId="urn:microsoft.com/office/officeart/2016/7/layout/BasicLinearProcessNumbered"/>
    <dgm:cxn modelId="{9AA73D75-C336-422F-9DF0-62F368516E01}" type="presParOf" srcId="{62439F7B-EBD2-4B00-9A17-D011FA9A819B}" destId="{D91CB0DD-D488-462D-B1D7-F8E932C6EE32}" srcOrd="1" destOrd="0" presId="urn:microsoft.com/office/officeart/2016/7/layout/BasicLinearProcessNumbered"/>
    <dgm:cxn modelId="{514A77BB-9AAC-413F-8A8C-6E9E6224BF2D}" type="presParOf" srcId="{62439F7B-EBD2-4B00-9A17-D011FA9A819B}" destId="{134ACAE4-8B6C-4CE8-9CF4-8F62294BA848}" srcOrd="2" destOrd="0" presId="urn:microsoft.com/office/officeart/2016/7/layout/BasicLinearProcessNumbered"/>
    <dgm:cxn modelId="{7ECC4F9B-BA0E-48B1-9DDD-CE34CDCDF5BA}" type="presParOf" srcId="{62439F7B-EBD2-4B00-9A17-D011FA9A819B}" destId="{1354FA63-8B32-4FA3-BE00-63F846F2A7B7}"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F24499-A17A-4E90-A8F9-C7CF4F10FA6F}">
      <dsp:nvSpPr>
        <dsp:cNvPr id="0" name=""/>
        <dsp:cNvSpPr/>
      </dsp:nvSpPr>
      <dsp:spPr>
        <a:xfrm>
          <a:off x="0" y="0"/>
          <a:ext cx="3321843" cy="385762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8984" tIns="330200" rIns="258984" bIns="330200" numCol="1" spcCol="1270" anchor="t" anchorCtr="0">
          <a:noAutofit/>
        </a:bodyPr>
        <a:lstStyle/>
        <a:p>
          <a:pPr marL="0" lvl="0" indent="0" algn="l" defTabSz="1111250">
            <a:lnSpc>
              <a:spcPct val="90000"/>
            </a:lnSpc>
            <a:spcBef>
              <a:spcPct val="0"/>
            </a:spcBef>
            <a:spcAft>
              <a:spcPct val="35000"/>
            </a:spcAft>
            <a:buNone/>
          </a:pPr>
          <a:r>
            <a:rPr lang="en-US" sz="2500" kern="1200"/>
            <a:t>Develop an AI-based system to detect anomalies in real-time telemetry data.</a:t>
          </a:r>
        </a:p>
      </dsp:txBody>
      <dsp:txXfrm>
        <a:off x="0" y="1465897"/>
        <a:ext cx="3321843" cy="2314575"/>
      </dsp:txXfrm>
    </dsp:sp>
    <dsp:sp modelId="{B70B4FA5-EAA4-4D38-8F8C-9AA035680F9C}">
      <dsp:nvSpPr>
        <dsp:cNvPr id="0" name=""/>
        <dsp:cNvSpPr/>
      </dsp:nvSpPr>
      <dsp:spPr>
        <a:xfrm>
          <a:off x="1082277" y="385762"/>
          <a:ext cx="1157287" cy="1157287"/>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27" tIns="12700" rIns="90227"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251758" y="555243"/>
        <a:ext cx="818325" cy="818325"/>
      </dsp:txXfrm>
    </dsp:sp>
    <dsp:sp modelId="{40687987-972C-43C9-9F98-8C851202F9C1}">
      <dsp:nvSpPr>
        <dsp:cNvPr id="0" name=""/>
        <dsp:cNvSpPr/>
      </dsp:nvSpPr>
      <dsp:spPr>
        <a:xfrm>
          <a:off x="0" y="3857554"/>
          <a:ext cx="3321843"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07A460-9C30-44E4-87C4-89E37E3A1116}">
      <dsp:nvSpPr>
        <dsp:cNvPr id="0" name=""/>
        <dsp:cNvSpPr/>
      </dsp:nvSpPr>
      <dsp:spPr>
        <a:xfrm>
          <a:off x="3654028" y="0"/>
          <a:ext cx="3321843" cy="385762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8984" tIns="330200" rIns="258984" bIns="330200" numCol="1" spcCol="1270" anchor="t" anchorCtr="0">
          <a:noAutofit/>
        </a:bodyPr>
        <a:lstStyle/>
        <a:p>
          <a:pPr marL="0" lvl="0" indent="0" algn="l" defTabSz="1111250">
            <a:lnSpc>
              <a:spcPct val="90000"/>
            </a:lnSpc>
            <a:spcBef>
              <a:spcPct val="0"/>
            </a:spcBef>
            <a:spcAft>
              <a:spcPct val="35000"/>
            </a:spcAft>
            <a:buNone/>
          </a:pPr>
          <a:r>
            <a:rPr lang="en-US" sz="2500" kern="1200"/>
            <a:t>Goal: Improve mission safety and operational efficiency for NASA.</a:t>
          </a:r>
        </a:p>
      </dsp:txBody>
      <dsp:txXfrm>
        <a:off x="3654028" y="1465897"/>
        <a:ext cx="3321843" cy="2314575"/>
      </dsp:txXfrm>
    </dsp:sp>
    <dsp:sp modelId="{6669EF6D-D376-4BAA-BAF1-2082A939296D}">
      <dsp:nvSpPr>
        <dsp:cNvPr id="0" name=""/>
        <dsp:cNvSpPr/>
      </dsp:nvSpPr>
      <dsp:spPr>
        <a:xfrm>
          <a:off x="4736306" y="385762"/>
          <a:ext cx="1157287" cy="1157287"/>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27" tIns="12700" rIns="90227"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905787" y="555243"/>
        <a:ext cx="818325" cy="818325"/>
      </dsp:txXfrm>
    </dsp:sp>
    <dsp:sp modelId="{670AB7A6-595A-462A-9DC3-C5B98EB665BE}">
      <dsp:nvSpPr>
        <dsp:cNvPr id="0" name=""/>
        <dsp:cNvSpPr/>
      </dsp:nvSpPr>
      <dsp:spPr>
        <a:xfrm>
          <a:off x="3654028" y="3857554"/>
          <a:ext cx="3321843"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B1B1E4-9D78-4E47-8E3D-029EEE3A55AA}">
      <dsp:nvSpPr>
        <dsp:cNvPr id="0" name=""/>
        <dsp:cNvSpPr/>
      </dsp:nvSpPr>
      <dsp:spPr>
        <a:xfrm>
          <a:off x="7308056" y="0"/>
          <a:ext cx="3321843" cy="385762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8984" tIns="330200" rIns="258984" bIns="330200" numCol="1" spcCol="1270" anchor="t" anchorCtr="0">
          <a:noAutofit/>
        </a:bodyPr>
        <a:lstStyle/>
        <a:p>
          <a:pPr marL="0" lvl="0" indent="0" algn="l" defTabSz="1111250">
            <a:lnSpc>
              <a:spcPct val="90000"/>
            </a:lnSpc>
            <a:spcBef>
              <a:spcPct val="0"/>
            </a:spcBef>
            <a:spcAft>
              <a:spcPct val="35000"/>
            </a:spcAft>
            <a:buNone/>
          </a:pPr>
          <a:r>
            <a:rPr lang="en-US" sz="2500" kern="1200"/>
            <a:t>Scope: Conceptual design focusing on feasibility and approach.</a:t>
          </a:r>
        </a:p>
      </dsp:txBody>
      <dsp:txXfrm>
        <a:off x="7308056" y="1465897"/>
        <a:ext cx="3321843" cy="2314575"/>
      </dsp:txXfrm>
    </dsp:sp>
    <dsp:sp modelId="{D91CB0DD-D488-462D-B1D7-F8E932C6EE32}">
      <dsp:nvSpPr>
        <dsp:cNvPr id="0" name=""/>
        <dsp:cNvSpPr/>
      </dsp:nvSpPr>
      <dsp:spPr>
        <a:xfrm>
          <a:off x="8390334" y="385762"/>
          <a:ext cx="1157287" cy="1157287"/>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27" tIns="12700" rIns="90227"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8559815" y="555243"/>
        <a:ext cx="818325" cy="818325"/>
      </dsp:txXfrm>
    </dsp:sp>
    <dsp:sp modelId="{134ACAE4-8B6C-4CE8-9CF4-8F62294BA848}">
      <dsp:nvSpPr>
        <dsp:cNvPr id="0" name=""/>
        <dsp:cNvSpPr/>
      </dsp:nvSpPr>
      <dsp:spPr>
        <a:xfrm>
          <a:off x="7308056" y="3857554"/>
          <a:ext cx="3321843"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2.png>
</file>

<file path=ppt/media/image3.png>
</file>

<file path=ppt/media/image4.png>
</file>

<file path=ppt/media/image5.pn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704088"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704088"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D1D1EADE-8E88-4C7C-8AC5-FB148DE4940E}" type="datetime1">
              <a:rPr lang="en-US" smtClean="0"/>
              <a:t>7/19/2025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7228200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C3C8B9C-477D-492A-96AD-1FC2CC997A73}" type="datetime1">
              <a:rPr lang="en-US" smtClean="0"/>
              <a:t>7/19/2025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138392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768927" y="997973"/>
            <a:ext cx="8473395"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42D3AED5-E26D-4E29-B1B3-7847B6779594}" type="datetime1">
              <a:rPr lang="en-US" smtClean="0"/>
              <a:t>7/19/2025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139597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157B6794-849E-4626-908B-D15793550EFB}" type="datetime1">
              <a:rPr lang="en-US" smtClean="0"/>
              <a:t>7/19/2025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11104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3DB64E7-5594-42A3-ADBF-E95A7ACEAD64}" type="datetime1">
              <a:rPr lang="en-US" smtClean="0"/>
              <a:t>7/19/2025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170197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14400"/>
            <a:ext cx="10691265" cy="130759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04088"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81344"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18462B0B-D248-4FFB-8695-AD7FA4B1284A}" type="datetime1">
              <a:rPr lang="en-US" smtClean="0"/>
              <a:t>7/19/2025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8586458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704087" y="929147"/>
            <a:ext cx="10689336" cy="79845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04088"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04088"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81344"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81344"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D0378EFB-9159-4510-B73F-4F0409ADE937}" type="datetime1">
              <a:rPr lang="en-US" smtClean="0"/>
              <a:t>7/19/2025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17904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9BC9412-2452-4BED-A324-9D8C115361AD}" type="datetime1">
              <a:rPr lang="en-US" smtClean="0"/>
              <a:t>7/19/2025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294577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5318F62-D251-40E8-A23C-F4CFE9FEAB41}" type="datetime1">
              <a:rPr lang="en-US" smtClean="0"/>
              <a:t>7/19/2025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03636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704088" y="1069848"/>
            <a:ext cx="4093599" cy="1316736"/>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1069848"/>
            <a:ext cx="6172200" cy="47912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704088" y="2551176"/>
            <a:ext cx="4093599" cy="33192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44F76144-149E-4874-93A5-554A0357CF82}" type="datetime1">
              <a:rPr lang="en-US" smtClean="0"/>
              <a:t>7/19/2025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80508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704088"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704088"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0BA65D8-0540-4835-AE5C-25D29DBA01BE}" type="datetime1">
              <a:rPr lang="en-US" smtClean="0"/>
              <a:t>7/19/2025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924082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14400"/>
            <a:ext cx="10691265" cy="13075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21992"/>
            <a:ext cx="10691265" cy="37398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49564" cy="365125"/>
          </a:xfrm>
          <a:prstGeom prst="rect">
            <a:avLst/>
          </a:prstGeom>
        </p:spPr>
        <p:txBody>
          <a:bodyPr vert="horz" lIns="91440" tIns="45720" rIns="91440" bIns="45720" rtlCol="0" anchor="ctr"/>
          <a:lstStyle>
            <a:lvl1pPr algn="r">
              <a:defRPr sz="1050">
                <a:solidFill>
                  <a:schemeClr val="tx1"/>
                </a:solidFill>
                <a:latin typeface="+mj-lt"/>
              </a:defRPr>
            </a:lvl1pPr>
          </a:lstStyle>
          <a:p>
            <a:fld id="{E31BA835-12AC-4E8F-955A-EA3F4DE2791F}" type="datetime1">
              <a:rPr lang="en-US" smtClean="0"/>
              <a:t>7/19/2025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04088"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3788825"/>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5" r:id="rId6"/>
    <p:sldLayoutId id="2147483680" r:id="rId7"/>
    <p:sldLayoutId id="2147483676" r:id="rId8"/>
    <p:sldLayoutId id="2147483677" r:id="rId9"/>
    <p:sldLayoutId id="2147483678" r:id="rId10"/>
    <p:sldLayoutId id="2147483679" r:id="rId11"/>
  </p:sldLayoutIdLst>
  <p:hf sldNum="0"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pixabay.com/en/nasa-earth-outer-space-aerospace-89234/"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cxnSp>
        <p:nvCxnSpPr>
          <p:cNvPr id="17" name="Straight Connector 16">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AC72B76E-4B25-9307-F31F-4585E307ECA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l="9091" t="27125" b="6030"/>
          <a:stretch>
            <a:fillRect/>
          </a:stretch>
        </p:blipFill>
        <p:spPr>
          <a:xfrm>
            <a:off x="20" y="10"/>
            <a:ext cx="12191979" cy="6857990"/>
          </a:xfrm>
          <a:prstGeom prst="rect">
            <a:avLst/>
          </a:prstGeom>
          <a:solidFill>
            <a:srgbClr val="FFFFFF">
              <a:shade val="85000"/>
            </a:srgbClr>
          </a:solidFill>
          <a:scene3d>
            <a:camera prst="orthographicFront"/>
            <a:lightRig rig="twoPt" dir="t">
              <a:rot lat="0" lon="0" rev="7800000"/>
            </a:lightRig>
          </a:scene3d>
          <a:sp3d contourW="6350">
            <a:bevelT w="50800" h="16510"/>
            <a:contourClr>
              <a:srgbClr val="C0C0C0"/>
            </a:contourClr>
          </a:sp3d>
        </p:spPr>
      </p:pic>
      <p:sp>
        <p:nvSpPr>
          <p:cNvPr id="16" name="Rectangle 15">
            <a:extLst>
              <a:ext uri="{FF2B5EF4-FFF2-40B4-BE49-F238E27FC236}">
                <a16:creationId xmlns:a16="http://schemas.microsoft.com/office/drawing/2014/main" id="{EFBAAD93-7DE6-47D1-3609-446AE138A2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507179" y="173181"/>
            <a:ext cx="6858002" cy="6511640"/>
          </a:xfrm>
          <a:prstGeom prst="rect">
            <a:avLst/>
          </a:prstGeom>
          <a:gradFill>
            <a:gsLst>
              <a:gs pos="0">
                <a:schemeClr val="bg1">
                  <a:alpha val="0"/>
                </a:schemeClr>
              </a:gs>
              <a:gs pos="46000">
                <a:schemeClr val="bg1">
                  <a:alpha val="30000"/>
                </a:schemeClr>
              </a:gs>
              <a:gs pos="26000">
                <a:schemeClr val="bg1">
                  <a:alpha val="17000"/>
                </a:schemeClr>
              </a:gs>
              <a:gs pos="100000">
                <a:schemeClr val="bg1">
                  <a:alpha val="4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33DFE958-2C8C-7AD5-9A77-DE285CC93669}"/>
              </a:ext>
            </a:extLst>
          </p:cNvPr>
          <p:cNvSpPr>
            <a:spLocks noGrp="1"/>
          </p:cNvSpPr>
          <p:nvPr>
            <p:ph type="ctrTitle"/>
          </p:nvPr>
        </p:nvSpPr>
        <p:spPr>
          <a:xfrm>
            <a:off x="7145736" y="908651"/>
            <a:ext cx="4754880" cy="4171779"/>
          </a:xfrm>
        </p:spPr>
        <p:txBody>
          <a:bodyPr anchor="t">
            <a:normAutofit/>
          </a:bodyPr>
          <a:lstStyle/>
          <a:p>
            <a:r>
              <a:rPr lang="en-US" sz="6000" b="1"/>
              <a:t>Anomaly Detection in Spacecraft Telemetry</a:t>
            </a:r>
          </a:p>
        </p:txBody>
      </p:sp>
      <p:sp>
        <p:nvSpPr>
          <p:cNvPr id="3" name="Subtitle 2">
            <a:extLst>
              <a:ext uri="{FF2B5EF4-FFF2-40B4-BE49-F238E27FC236}">
                <a16:creationId xmlns:a16="http://schemas.microsoft.com/office/drawing/2014/main" id="{B6FA1BD8-936A-F8F5-566F-51657F47183C}"/>
              </a:ext>
            </a:extLst>
          </p:cNvPr>
          <p:cNvSpPr>
            <a:spLocks noGrp="1"/>
          </p:cNvSpPr>
          <p:nvPr>
            <p:ph type="subTitle" idx="1"/>
          </p:nvPr>
        </p:nvSpPr>
        <p:spPr>
          <a:xfrm>
            <a:off x="7145736" y="5216955"/>
            <a:ext cx="4754880" cy="1003638"/>
          </a:xfrm>
        </p:spPr>
        <p:txBody>
          <a:bodyPr anchor="b">
            <a:normAutofit/>
          </a:bodyPr>
          <a:lstStyle/>
          <a:p>
            <a:pPr>
              <a:lnSpc>
                <a:spcPct val="100000"/>
              </a:lnSpc>
            </a:pPr>
            <a:r>
              <a:rPr lang="en-US" sz="1700" b="1" dirty="0"/>
              <a:t>ITAI 2372 Final Project-Conceptual Design Track</a:t>
            </a:r>
          </a:p>
          <a:p>
            <a:pPr>
              <a:lnSpc>
                <a:spcPct val="100000"/>
              </a:lnSpc>
            </a:pPr>
            <a:r>
              <a:rPr lang="en-US" sz="1700" b="1" dirty="0"/>
              <a:t>Authors Jazmine Brown &amp; Troy Nsofor</a:t>
            </a:r>
          </a:p>
        </p:txBody>
      </p:sp>
      <p:cxnSp>
        <p:nvCxnSpPr>
          <p:cNvPr id="18" name="Straight Connector 17">
            <a:extLst>
              <a:ext uri="{FF2B5EF4-FFF2-40B4-BE49-F238E27FC236}">
                <a16:creationId xmlns:a16="http://schemas.microsoft.com/office/drawing/2014/main" id="{90236859-7780-1451-40B8-74A77E2715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62326" y="727509"/>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611923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BC332-2AF7-4C06-AEE0-EA512C62CB64}"/>
              </a:ext>
            </a:extLst>
          </p:cNvPr>
          <p:cNvSpPr>
            <a:spLocks noGrp="1"/>
          </p:cNvSpPr>
          <p:nvPr>
            <p:ph type="title"/>
          </p:nvPr>
        </p:nvSpPr>
        <p:spPr/>
        <p:txBody>
          <a:bodyPr/>
          <a:lstStyle/>
          <a:p>
            <a:r>
              <a:rPr lang="en-US" dirty="0"/>
              <a:t>More other  test data</a:t>
            </a:r>
          </a:p>
        </p:txBody>
      </p:sp>
      <p:sp>
        <p:nvSpPr>
          <p:cNvPr id="3" name="Content Placeholder 2">
            <a:extLst>
              <a:ext uri="{FF2B5EF4-FFF2-40B4-BE49-F238E27FC236}">
                <a16:creationId xmlns:a16="http://schemas.microsoft.com/office/drawing/2014/main" id="{EF8CFE60-4ADB-7464-2101-4AE358693D89}"/>
              </a:ext>
            </a:extLst>
          </p:cNvPr>
          <p:cNvSpPr>
            <a:spLocks noGrp="1"/>
          </p:cNvSpPr>
          <p:nvPr>
            <p:ph idx="1"/>
          </p:nvPr>
        </p:nvSpPr>
        <p:spPr/>
        <p:txBody>
          <a:bodyPr vert="horz" lIns="91440" tIns="45720" rIns="91440" bIns="45720" rtlCol="0" anchor="t">
            <a:normAutofit/>
          </a:bodyPr>
          <a:lstStyle/>
          <a:p>
            <a:r>
              <a:rPr lang="en-US" dirty="0"/>
              <a:t>Data Split</a:t>
            </a:r>
          </a:p>
          <a:p>
            <a:r>
              <a:rPr lang="en-US" dirty="0"/>
              <a:t>Training: 70%</a:t>
            </a:r>
          </a:p>
          <a:p>
            <a:r>
              <a:rPr lang="en-US" dirty="0"/>
              <a:t>Validation :15%</a:t>
            </a:r>
          </a:p>
          <a:p>
            <a:r>
              <a:rPr lang="en-US" dirty="0"/>
              <a:t>Testing:15%</a:t>
            </a:r>
          </a:p>
          <a:p>
            <a:endParaRPr lang="en-US" dirty="0"/>
          </a:p>
        </p:txBody>
      </p:sp>
    </p:spTree>
    <p:extLst>
      <p:ext uri="{BB962C8B-B14F-4D97-AF65-F5344CB8AC3E}">
        <p14:creationId xmlns:p14="http://schemas.microsoft.com/office/powerpoint/2010/main" val="2796135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61C97-7EE6-BF73-FD07-E8F0F34C9169}"/>
              </a:ext>
            </a:extLst>
          </p:cNvPr>
          <p:cNvSpPr>
            <a:spLocks noGrp="1"/>
          </p:cNvSpPr>
          <p:nvPr>
            <p:ph type="title"/>
          </p:nvPr>
        </p:nvSpPr>
        <p:spPr/>
        <p:txBody>
          <a:bodyPr/>
          <a:lstStyle/>
          <a:p>
            <a:r>
              <a:rPr lang="en-US" dirty="0"/>
              <a:t>Testing methods</a:t>
            </a:r>
          </a:p>
        </p:txBody>
      </p:sp>
      <p:sp>
        <p:nvSpPr>
          <p:cNvPr id="3" name="Content Placeholder 2">
            <a:extLst>
              <a:ext uri="{FF2B5EF4-FFF2-40B4-BE49-F238E27FC236}">
                <a16:creationId xmlns:a16="http://schemas.microsoft.com/office/drawing/2014/main" id="{87D1C15E-388A-2719-FD80-C8B5E576F44A}"/>
              </a:ext>
            </a:extLst>
          </p:cNvPr>
          <p:cNvSpPr>
            <a:spLocks noGrp="1"/>
          </p:cNvSpPr>
          <p:nvPr>
            <p:ph idx="1"/>
          </p:nvPr>
        </p:nvSpPr>
        <p:spPr>
          <a:xfrm>
            <a:off x="700635" y="1571825"/>
            <a:ext cx="10691265" cy="5182543"/>
          </a:xfrm>
        </p:spPr>
        <p:txBody>
          <a:bodyPr vert="horz" lIns="91440" tIns="45720" rIns="91440" bIns="45720" rtlCol="0" anchor="t">
            <a:noAutofit/>
          </a:bodyPr>
          <a:lstStyle/>
          <a:p>
            <a:pPr marL="457200" indent="-457200">
              <a:buAutoNum type="arabicPeriod"/>
            </a:pPr>
            <a:r>
              <a:rPr lang="en-US" sz="1600" dirty="0"/>
              <a:t>Unit Testing:</a:t>
            </a:r>
          </a:p>
          <a:p>
            <a:pPr marL="0" indent="0">
              <a:buNone/>
            </a:pPr>
            <a:r>
              <a:rPr lang="en-US" sz="1600" dirty="0"/>
              <a:t>Preprocessing: Verify data cleaning, normalization, and windowing.</a:t>
            </a:r>
          </a:p>
          <a:p>
            <a:pPr marL="0" indent="0">
              <a:buNone/>
            </a:pPr>
            <a:r>
              <a:rPr lang="en-US" sz="1600" dirty="0"/>
              <a:t>Isolation Forest: Ensure model outputs anomaly scores for static data.</a:t>
            </a:r>
          </a:p>
          <a:p>
            <a:pPr marL="0" indent="0">
              <a:buNone/>
            </a:pPr>
            <a:r>
              <a:rPr lang="en-US" sz="1600" dirty="0"/>
              <a:t>LSTM Autoencoder: Confirm reconstruction errors are generated for time-series inputs.</a:t>
            </a:r>
          </a:p>
          <a:p>
            <a:pPr marL="0" indent="0">
              <a:buNone/>
            </a:pPr>
            <a:r>
              <a:rPr lang="en-US" sz="1600" dirty="0"/>
              <a:t>Alert System: Test API delivers JSON alerts with correct format</a:t>
            </a:r>
          </a:p>
          <a:p>
            <a:pPr marL="0" indent="0">
              <a:buNone/>
            </a:pPr>
            <a:endParaRPr lang="en-US" sz="1600" dirty="0"/>
          </a:p>
          <a:p>
            <a:pPr marL="0" indent="0">
              <a:buNone/>
            </a:pPr>
            <a:r>
              <a:rPr lang="en-US" sz="1600" dirty="0"/>
              <a:t>2. Integration Testing:</a:t>
            </a:r>
          </a:p>
          <a:p>
            <a:pPr marL="0" indent="0">
              <a:buNone/>
            </a:pPr>
            <a:r>
              <a:rPr lang="en-US" sz="1600" dirty="0"/>
              <a:t>Test end-to-end pipeline: Telemetry input to preprocessing to model to alert output</a:t>
            </a:r>
          </a:p>
          <a:p>
            <a:pPr marL="0" indent="0">
              <a:buNone/>
            </a:pPr>
            <a:r>
              <a:rPr lang="en-US" sz="1600" dirty="0"/>
              <a:t>Verify API integration with a mock mission control dashboard.</a:t>
            </a:r>
          </a:p>
          <a:p>
            <a:pPr marL="0" indent="0">
              <a:buNone/>
            </a:pPr>
            <a:endParaRPr lang="en-US" sz="1000" dirty="0"/>
          </a:p>
          <a:p>
            <a:pPr marL="0" indent="0">
              <a:buNone/>
            </a:pPr>
            <a:endParaRPr lang="en-US" sz="1000" dirty="0"/>
          </a:p>
        </p:txBody>
      </p:sp>
    </p:spTree>
    <p:extLst>
      <p:ext uri="{BB962C8B-B14F-4D97-AF65-F5344CB8AC3E}">
        <p14:creationId xmlns:p14="http://schemas.microsoft.com/office/powerpoint/2010/main" val="19254374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624F2-5324-8D78-1701-54107BD8787B}"/>
              </a:ext>
            </a:extLst>
          </p:cNvPr>
          <p:cNvSpPr>
            <a:spLocks noGrp="1"/>
          </p:cNvSpPr>
          <p:nvPr>
            <p:ph type="title"/>
          </p:nvPr>
        </p:nvSpPr>
        <p:spPr/>
        <p:txBody>
          <a:bodyPr/>
          <a:lstStyle/>
          <a:p>
            <a:r>
              <a:rPr lang="en-US" dirty="0"/>
              <a:t>testing methods</a:t>
            </a:r>
          </a:p>
        </p:txBody>
      </p:sp>
      <p:sp>
        <p:nvSpPr>
          <p:cNvPr id="3" name="Content Placeholder 2">
            <a:extLst>
              <a:ext uri="{FF2B5EF4-FFF2-40B4-BE49-F238E27FC236}">
                <a16:creationId xmlns:a16="http://schemas.microsoft.com/office/drawing/2014/main" id="{EDF84035-A875-BE56-8815-BAA6AC6970F4}"/>
              </a:ext>
            </a:extLst>
          </p:cNvPr>
          <p:cNvSpPr>
            <a:spLocks noGrp="1"/>
          </p:cNvSpPr>
          <p:nvPr>
            <p:ph idx="1"/>
          </p:nvPr>
        </p:nvSpPr>
        <p:spPr/>
        <p:txBody>
          <a:bodyPr vert="horz" lIns="91440" tIns="45720" rIns="91440" bIns="45720" rtlCol="0" anchor="t">
            <a:normAutofit/>
          </a:bodyPr>
          <a:lstStyle/>
          <a:p>
            <a:r>
              <a:rPr lang="en-US" dirty="0"/>
              <a:t>3. Performance Testing:</a:t>
            </a:r>
          </a:p>
          <a:p>
            <a:r>
              <a:rPr lang="en-US" dirty="0"/>
              <a:t>Measure latency: Process 1,000 data windows; target &lt;1 second per window.</a:t>
            </a:r>
          </a:p>
          <a:p>
            <a:r>
              <a:rPr lang="en-US" dirty="0"/>
              <a:t>Test scalability: Run on 1 million data points to ensure no crashes.</a:t>
            </a:r>
          </a:p>
          <a:p>
            <a:endParaRPr lang="en-US" dirty="0"/>
          </a:p>
          <a:p>
            <a:r>
              <a:rPr lang="en-US" dirty="0"/>
              <a:t>4. Robustness Testing:</a:t>
            </a:r>
          </a:p>
          <a:p>
            <a:r>
              <a:rPr lang="en-US" dirty="0"/>
              <a:t>Test edge cases: Missing data, noisy data, or corrupted inputs.</a:t>
            </a:r>
          </a:p>
          <a:p>
            <a:r>
              <a:rPr lang="en-US" dirty="0"/>
              <a:t>Verify model performance under adverse conditions </a:t>
            </a:r>
          </a:p>
        </p:txBody>
      </p:sp>
    </p:spTree>
    <p:extLst>
      <p:ext uri="{BB962C8B-B14F-4D97-AF65-F5344CB8AC3E}">
        <p14:creationId xmlns:p14="http://schemas.microsoft.com/office/powerpoint/2010/main" val="2060452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1EC48-B87A-FD95-0B44-70BB3CC0D27F}"/>
              </a:ext>
            </a:extLst>
          </p:cNvPr>
          <p:cNvSpPr>
            <a:spLocks noGrp="1"/>
          </p:cNvSpPr>
          <p:nvPr>
            <p:ph type="title"/>
          </p:nvPr>
        </p:nvSpPr>
        <p:spPr/>
        <p:txBody>
          <a:bodyPr/>
          <a:lstStyle/>
          <a:p>
            <a:r>
              <a:rPr lang="en-US" dirty="0"/>
              <a:t>Evalutation metrics</a:t>
            </a:r>
          </a:p>
        </p:txBody>
      </p:sp>
      <p:sp>
        <p:nvSpPr>
          <p:cNvPr id="3" name="Content Placeholder 2">
            <a:extLst>
              <a:ext uri="{FF2B5EF4-FFF2-40B4-BE49-F238E27FC236}">
                <a16:creationId xmlns:a16="http://schemas.microsoft.com/office/drawing/2014/main" id="{91DCA3BE-FF3A-4644-531F-319CD0725818}"/>
              </a:ext>
            </a:extLst>
          </p:cNvPr>
          <p:cNvSpPr>
            <a:spLocks noGrp="1"/>
          </p:cNvSpPr>
          <p:nvPr>
            <p:ph idx="1"/>
          </p:nvPr>
        </p:nvSpPr>
        <p:spPr/>
        <p:txBody>
          <a:bodyPr vert="horz" lIns="91440" tIns="45720" rIns="91440" bIns="45720" rtlCol="0" anchor="t">
            <a:normAutofit/>
          </a:bodyPr>
          <a:lstStyle/>
          <a:p>
            <a:r>
              <a:rPr lang="en-US" dirty="0"/>
              <a:t>Primary Metrics:</a:t>
            </a:r>
          </a:p>
          <a:p>
            <a:r>
              <a:rPr lang="en-US" dirty="0"/>
              <a:t>Precision: Percentage of flagged anomalies that are true</a:t>
            </a:r>
          </a:p>
          <a:p>
            <a:r>
              <a:rPr lang="en-US" dirty="0"/>
              <a:t>Recall: Percentage of true anomalies detected</a:t>
            </a:r>
          </a:p>
          <a:p>
            <a:r>
              <a:rPr lang="en-US" dirty="0"/>
              <a:t>F1-Score: Harmonic mean of precision and recall</a:t>
            </a:r>
          </a:p>
          <a:p>
            <a:endParaRPr lang="en-US" dirty="0"/>
          </a:p>
        </p:txBody>
      </p:sp>
    </p:spTree>
    <p:extLst>
      <p:ext uri="{BB962C8B-B14F-4D97-AF65-F5344CB8AC3E}">
        <p14:creationId xmlns:p14="http://schemas.microsoft.com/office/powerpoint/2010/main" val="38249938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1061D-6426-D636-3F86-7B6F8CFF6074}"/>
              </a:ext>
            </a:extLst>
          </p:cNvPr>
          <p:cNvSpPr>
            <a:spLocks noGrp="1"/>
          </p:cNvSpPr>
          <p:nvPr>
            <p:ph type="title"/>
          </p:nvPr>
        </p:nvSpPr>
        <p:spPr/>
        <p:txBody>
          <a:bodyPr/>
          <a:lstStyle/>
          <a:p>
            <a:r>
              <a:rPr lang="en-US" dirty="0"/>
              <a:t>Secondary metrics</a:t>
            </a:r>
          </a:p>
        </p:txBody>
      </p:sp>
      <p:sp>
        <p:nvSpPr>
          <p:cNvPr id="3" name="Content Placeholder 2">
            <a:extLst>
              <a:ext uri="{FF2B5EF4-FFF2-40B4-BE49-F238E27FC236}">
                <a16:creationId xmlns:a16="http://schemas.microsoft.com/office/drawing/2014/main" id="{3DCFE154-2F5E-58C5-99C4-825F1B762D51}"/>
              </a:ext>
            </a:extLst>
          </p:cNvPr>
          <p:cNvSpPr>
            <a:spLocks noGrp="1"/>
          </p:cNvSpPr>
          <p:nvPr>
            <p:ph idx="1"/>
          </p:nvPr>
        </p:nvSpPr>
        <p:spPr/>
        <p:txBody>
          <a:bodyPr vert="horz" lIns="91440" tIns="45720" rIns="91440" bIns="45720" rtlCol="0" anchor="t">
            <a:normAutofit/>
          </a:bodyPr>
          <a:lstStyle/>
          <a:p>
            <a:r>
              <a:rPr lang="en-US" dirty="0"/>
              <a:t>False Positive Rate: Normal data flagged as anomalous</a:t>
            </a:r>
          </a:p>
          <a:p>
            <a:r>
              <a:rPr lang="en-US" dirty="0"/>
              <a:t>Latency: Processing time per window</a:t>
            </a:r>
          </a:p>
          <a:p>
            <a:r>
              <a:rPr lang="en-US" dirty="0"/>
              <a:t>Threshold Tuning:</a:t>
            </a:r>
          </a:p>
          <a:p>
            <a:r>
              <a:rPr lang="en-US" dirty="0"/>
              <a:t>Isolation Forest: Adjust contamination parameter using validation data</a:t>
            </a:r>
          </a:p>
          <a:p>
            <a:r>
              <a:rPr lang="en-US" dirty="0"/>
              <a:t>LSTM: Tune reconstruction error threshold to optimize F1-score.</a:t>
            </a:r>
          </a:p>
        </p:txBody>
      </p:sp>
    </p:spTree>
    <p:extLst>
      <p:ext uri="{BB962C8B-B14F-4D97-AF65-F5344CB8AC3E}">
        <p14:creationId xmlns:p14="http://schemas.microsoft.com/office/powerpoint/2010/main" val="23029145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F4127-F784-E515-7247-62201725E367}"/>
              </a:ext>
            </a:extLst>
          </p:cNvPr>
          <p:cNvSpPr>
            <a:spLocks noGrp="1"/>
          </p:cNvSpPr>
          <p:nvPr>
            <p:ph type="title"/>
          </p:nvPr>
        </p:nvSpPr>
        <p:spPr/>
        <p:txBody>
          <a:bodyPr/>
          <a:lstStyle/>
          <a:p>
            <a:r>
              <a:rPr lang="en-US" dirty="0"/>
              <a:t>TEST scenarios</a:t>
            </a:r>
          </a:p>
        </p:txBody>
      </p:sp>
      <p:sp>
        <p:nvSpPr>
          <p:cNvPr id="3" name="Content Placeholder 2">
            <a:extLst>
              <a:ext uri="{FF2B5EF4-FFF2-40B4-BE49-F238E27FC236}">
                <a16:creationId xmlns:a16="http://schemas.microsoft.com/office/drawing/2014/main" id="{933AF55B-44BA-FDEF-7710-A0FBD1A1054D}"/>
              </a:ext>
            </a:extLst>
          </p:cNvPr>
          <p:cNvSpPr>
            <a:spLocks noGrp="1"/>
          </p:cNvSpPr>
          <p:nvPr>
            <p:ph idx="1"/>
          </p:nvPr>
        </p:nvSpPr>
        <p:spPr>
          <a:xfrm>
            <a:off x="700635" y="1713195"/>
            <a:ext cx="10691265" cy="5058299"/>
          </a:xfrm>
        </p:spPr>
        <p:txBody>
          <a:bodyPr vert="horz" lIns="91440" tIns="45720" rIns="91440" bIns="45720" rtlCol="0" anchor="t">
            <a:noAutofit/>
          </a:bodyPr>
          <a:lstStyle/>
          <a:p>
            <a:pPr marL="457200" indent="-457200">
              <a:buAutoNum type="arabicPeriod"/>
            </a:pPr>
            <a:r>
              <a:rPr lang="en-US" sz="1600" dirty="0"/>
              <a:t>Normal Operation:</a:t>
            </a:r>
          </a:p>
          <a:p>
            <a:pPr marL="0" indent="0">
              <a:buNone/>
            </a:pPr>
            <a:r>
              <a:rPr lang="en-US" sz="1600" dirty="0"/>
              <a:t>Input: Normal telemetry (e.g., stable temperate, voltage).</a:t>
            </a:r>
          </a:p>
          <a:p>
            <a:pPr marL="0" indent="0">
              <a:buNone/>
            </a:pPr>
            <a:r>
              <a:rPr lang="en-US" sz="1600" dirty="0"/>
              <a:t>Expected: No alerts; Isolation Forest scores &lt;0.7; LSTM errors below threshold.</a:t>
            </a:r>
          </a:p>
          <a:p>
            <a:pPr marL="0" indent="0">
              <a:buNone/>
            </a:pPr>
            <a:endParaRPr lang="en-US" sz="1600" dirty="0"/>
          </a:p>
          <a:p>
            <a:pPr marL="0" indent="0">
              <a:buNone/>
            </a:pPr>
            <a:r>
              <a:rPr lang="en-US" sz="1600" dirty="0"/>
              <a:t>2. Known Anomaly: </a:t>
            </a:r>
          </a:p>
          <a:p>
            <a:pPr marL="0" indent="0">
              <a:buNone/>
            </a:pPr>
            <a:r>
              <a:rPr lang="en-US" sz="1600" dirty="0"/>
              <a:t>Input: Data with injected anomaly</a:t>
            </a:r>
          </a:p>
          <a:p>
            <a:pPr marL="0" indent="0">
              <a:buNone/>
            </a:pPr>
            <a:r>
              <a:rPr lang="en-US" sz="1600" dirty="0"/>
              <a:t>Expected: Alert triggered with correct details</a:t>
            </a:r>
          </a:p>
          <a:p>
            <a:pPr marL="0" indent="0">
              <a:buNone/>
            </a:pPr>
            <a:endParaRPr lang="en-US" sz="1600" dirty="0"/>
          </a:p>
          <a:p>
            <a:pPr marL="0" indent="0">
              <a:buNone/>
            </a:pPr>
            <a:endParaRPr lang="en-US" dirty="0"/>
          </a:p>
        </p:txBody>
      </p:sp>
    </p:spTree>
    <p:extLst>
      <p:ext uri="{BB962C8B-B14F-4D97-AF65-F5344CB8AC3E}">
        <p14:creationId xmlns:p14="http://schemas.microsoft.com/office/powerpoint/2010/main" val="37353855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0F197-BD2F-59B1-4EE4-90F4533FB9C8}"/>
              </a:ext>
            </a:extLst>
          </p:cNvPr>
          <p:cNvSpPr>
            <a:spLocks noGrp="1"/>
          </p:cNvSpPr>
          <p:nvPr>
            <p:ph type="title"/>
          </p:nvPr>
        </p:nvSpPr>
        <p:spPr/>
        <p:txBody>
          <a:bodyPr/>
          <a:lstStyle/>
          <a:p>
            <a:r>
              <a:rPr lang="en-US" dirty="0"/>
              <a:t>More  test scenarios</a:t>
            </a:r>
          </a:p>
        </p:txBody>
      </p:sp>
      <p:sp>
        <p:nvSpPr>
          <p:cNvPr id="3" name="Content Placeholder 2">
            <a:extLst>
              <a:ext uri="{FF2B5EF4-FFF2-40B4-BE49-F238E27FC236}">
                <a16:creationId xmlns:a16="http://schemas.microsoft.com/office/drawing/2014/main" id="{89C64D35-9C7E-871B-F738-091BD7AFA90E}"/>
              </a:ext>
            </a:extLst>
          </p:cNvPr>
          <p:cNvSpPr>
            <a:spLocks noGrp="1"/>
          </p:cNvSpPr>
          <p:nvPr>
            <p:ph idx="1"/>
          </p:nvPr>
        </p:nvSpPr>
        <p:spPr/>
        <p:txBody>
          <a:bodyPr vert="horz" lIns="91440" tIns="45720" rIns="91440" bIns="45720" rtlCol="0" anchor="t">
            <a:normAutofit/>
          </a:bodyPr>
          <a:lstStyle/>
          <a:p>
            <a:r>
              <a:rPr lang="en-US" dirty="0"/>
              <a:t>3. Edge Case:</a:t>
            </a:r>
          </a:p>
          <a:p>
            <a:r>
              <a:rPr lang="en-US" dirty="0"/>
              <a:t>Input: Data with 10% missing values or added noise</a:t>
            </a:r>
          </a:p>
          <a:p>
            <a:r>
              <a:rPr lang="en-US" dirty="0"/>
              <a:t>Expected: Recall &gt;85%; alerts remain accurate.</a:t>
            </a:r>
          </a:p>
          <a:p>
            <a:endParaRPr lang="en-US" dirty="0"/>
          </a:p>
          <a:p>
            <a:r>
              <a:rPr lang="en-US" dirty="0"/>
              <a:t>4. High Load:</a:t>
            </a:r>
          </a:p>
          <a:p>
            <a:r>
              <a:rPr lang="en-US" dirty="0"/>
              <a:t>Input: Continuous 24-hour telemetry stream</a:t>
            </a:r>
          </a:p>
          <a:p>
            <a:r>
              <a:rPr lang="en-US" dirty="0"/>
              <a:t>Expected: System processes data in real time without crashes; latency &lt;1 second.</a:t>
            </a:r>
          </a:p>
          <a:p>
            <a:endParaRPr lang="en-US" dirty="0"/>
          </a:p>
        </p:txBody>
      </p:sp>
    </p:spTree>
    <p:extLst>
      <p:ext uri="{BB962C8B-B14F-4D97-AF65-F5344CB8AC3E}">
        <p14:creationId xmlns:p14="http://schemas.microsoft.com/office/powerpoint/2010/main" val="3927841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D9C91-B3EE-7FDE-E2D6-6EB15BABD1D3}"/>
              </a:ext>
            </a:extLst>
          </p:cNvPr>
          <p:cNvSpPr>
            <a:spLocks noGrp="1"/>
          </p:cNvSpPr>
          <p:nvPr>
            <p:ph type="title"/>
          </p:nvPr>
        </p:nvSpPr>
        <p:spPr/>
        <p:txBody>
          <a:bodyPr/>
          <a:lstStyle/>
          <a:p>
            <a:r>
              <a:rPr lang="en-US" dirty="0"/>
              <a:t>Testing process</a:t>
            </a:r>
          </a:p>
        </p:txBody>
      </p:sp>
      <p:sp>
        <p:nvSpPr>
          <p:cNvPr id="3" name="Content Placeholder 2">
            <a:extLst>
              <a:ext uri="{FF2B5EF4-FFF2-40B4-BE49-F238E27FC236}">
                <a16:creationId xmlns:a16="http://schemas.microsoft.com/office/drawing/2014/main" id="{9C1F1190-9AB9-E8B0-23E6-B7E1685FCDC6}"/>
              </a:ext>
            </a:extLst>
          </p:cNvPr>
          <p:cNvSpPr>
            <a:spLocks noGrp="1"/>
          </p:cNvSpPr>
          <p:nvPr>
            <p:ph idx="1"/>
          </p:nvPr>
        </p:nvSpPr>
        <p:spPr>
          <a:xfrm>
            <a:off x="700635" y="1563624"/>
            <a:ext cx="10691265" cy="4629912"/>
          </a:xfrm>
        </p:spPr>
        <p:txBody>
          <a:bodyPr vert="horz" lIns="91440" tIns="45720" rIns="91440" bIns="45720" rtlCol="0" anchor="t">
            <a:normAutofit/>
          </a:bodyPr>
          <a:lstStyle/>
          <a:p>
            <a:pPr marL="457200" indent="-457200">
              <a:buAutoNum type="arabicPeriod"/>
            </a:pPr>
            <a:r>
              <a:rPr lang="en-US" dirty="0"/>
              <a:t>Setup:</a:t>
            </a:r>
          </a:p>
          <a:p>
            <a:pPr marL="0" indent="0">
              <a:buNone/>
            </a:pPr>
            <a:r>
              <a:rPr lang="en-US" dirty="0"/>
              <a:t>Prepare test datasets </a:t>
            </a:r>
          </a:p>
          <a:p>
            <a:pPr marL="0" indent="0">
              <a:buNone/>
            </a:pPr>
            <a:r>
              <a:rPr lang="en-US" dirty="0"/>
              <a:t>Deploy models on a test server mimicking NASA's environment</a:t>
            </a:r>
          </a:p>
          <a:p>
            <a:pPr marL="0" indent="0">
              <a:buNone/>
            </a:pPr>
            <a:endParaRPr lang="en-US" dirty="0"/>
          </a:p>
          <a:p>
            <a:pPr marL="0" indent="0">
              <a:buNone/>
            </a:pPr>
            <a:r>
              <a:rPr lang="en-US" dirty="0"/>
              <a:t>2. Execution:</a:t>
            </a:r>
          </a:p>
          <a:p>
            <a:pPr marL="0" indent="0">
              <a:buNone/>
            </a:pPr>
            <a:r>
              <a:rPr lang="en-US" dirty="0"/>
              <a:t>Run unit tests on preprocessing, models, and alerts.</a:t>
            </a:r>
          </a:p>
          <a:p>
            <a:pPr marL="0" indent="0">
              <a:buNone/>
            </a:pPr>
            <a:r>
              <a:rPr lang="en-US" dirty="0"/>
              <a:t>Conducts integration tests on the full pipeline.</a:t>
            </a:r>
          </a:p>
          <a:p>
            <a:pPr marL="0" indent="0">
              <a:buNone/>
            </a:pPr>
            <a:r>
              <a:rPr lang="en-US" dirty="0"/>
              <a:t>Perform performance and robustness test with edge cases.</a:t>
            </a:r>
          </a:p>
          <a:p>
            <a:pPr marL="0" indent="0">
              <a:buNone/>
            </a:pPr>
            <a:endParaRPr lang="en-US" dirty="0"/>
          </a:p>
        </p:txBody>
      </p:sp>
    </p:spTree>
    <p:extLst>
      <p:ext uri="{BB962C8B-B14F-4D97-AF65-F5344CB8AC3E}">
        <p14:creationId xmlns:p14="http://schemas.microsoft.com/office/powerpoint/2010/main" val="11892603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A7DD4-F7AC-950E-798F-52B5A7C5BD0D}"/>
              </a:ext>
            </a:extLst>
          </p:cNvPr>
          <p:cNvSpPr>
            <a:spLocks noGrp="1"/>
          </p:cNvSpPr>
          <p:nvPr>
            <p:ph type="title"/>
          </p:nvPr>
        </p:nvSpPr>
        <p:spPr/>
        <p:txBody>
          <a:bodyPr/>
          <a:lstStyle/>
          <a:p>
            <a:r>
              <a:rPr lang="en-US" dirty="0"/>
              <a:t>More  testing processes</a:t>
            </a:r>
          </a:p>
        </p:txBody>
      </p:sp>
      <p:sp>
        <p:nvSpPr>
          <p:cNvPr id="3" name="Content Placeholder 2">
            <a:extLst>
              <a:ext uri="{FF2B5EF4-FFF2-40B4-BE49-F238E27FC236}">
                <a16:creationId xmlns:a16="http://schemas.microsoft.com/office/drawing/2014/main" id="{E60D26A5-59B7-57F5-C5B8-39C39A6E9B54}"/>
              </a:ext>
            </a:extLst>
          </p:cNvPr>
          <p:cNvSpPr>
            <a:spLocks noGrp="1"/>
          </p:cNvSpPr>
          <p:nvPr>
            <p:ph idx="1"/>
          </p:nvPr>
        </p:nvSpPr>
        <p:spPr/>
        <p:txBody>
          <a:bodyPr vert="horz" lIns="91440" tIns="45720" rIns="91440" bIns="45720" rtlCol="0" anchor="t">
            <a:normAutofit/>
          </a:bodyPr>
          <a:lstStyle/>
          <a:p>
            <a:r>
              <a:rPr lang="en-US" dirty="0"/>
              <a:t>3. Analysis:</a:t>
            </a:r>
          </a:p>
          <a:p>
            <a:r>
              <a:rPr lang="en-US" dirty="0"/>
              <a:t>Calculate metrics for each scenario</a:t>
            </a:r>
          </a:p>
          <a:p>
            <a:r>
              <a:rPr lang="en-US" dirty="0"/>
              <a:t>Log results in docs/test_results.md with tables and visualizations</a:t>
            </a:r>
          </a:p>
          <a:p>
            <a:endParaRPr lang="en-US" dirty="0"/>
          </a:p>
          <a:p>
            <a:r>
              <a:rPr lang="en-US" dirty="0"/>
              <a:t>4. Iteration:</a:t>
            </a:r>
          </a:p>
          <a:p>
            <a:r>
              <a:rPr lang="en-US" dirty="0"/>
              <a:t>If the metrics fall below targets, adjust model parameters or preprocessing.</a:t>
            </a:r>
          </a:p>
          <a:p>
            <a:r>
              <a:rPr lang="en-US" dirty="0"/>
              <a:t>Retest until targets are met.</a:t>
            </a:r>
          </a:p>
          <a:p>
            <a:endParaRPr lang="en-US" dirty="0"/>
          </a:p>
        </p:txBody>
      </p:sp>
    </p:spTree>
    <p:extLst>
      <p:ext uri="{BB962C8B-B14F-4D97-AF65-F5344CB8AC3E}">
        <p14:creationId xmlns:p14="http://schemas.microsoft.com/office/powerpoint/2010/main" val="23756356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E57C6-9C9D-39E3-6296-7E97AA369B3F}"/>
              </a:ext>
            </a:extLst>
          </p:cNvPr>
          <p:cNvSpPr>
            <a:spLocks noGrp="1"/>
          </p:cNvSpPr>
          <p:nvPr>
            <p:ph type="title"/>
          </p:nvPr>
        </p:nvSpPr>
        <p:spPr/>
        <p:txBody>
          <a:bodyPr/>
          <a:lstStyle/>
          <a:p>
            <a:r>
              <a:rPr lang="en-US" dirty="0" err="1"/>
              <a:t>ADDress</a:t>
            </a:r>
            <a:r>
              <a:rPr lang="en-US" dirty="0"/>
              <a:t> challenges</a:t>
            </a:r>
          </a:p>
        </p:txBody>
      </p:sp>
      <p:sp>
        <p:nvSpPr>
          <p:cNvPr id="3" name="Content Placeholder 2">
            <a:extLst>
              <a:ext uri="{FF2B5EF4-FFF2-40B4-BE49-F238E27FC236}">
                <a16:creationId xmlns:a16="http://schemas.microsoft.com/office/drawing/2014/main" id="{5F7B2D6A-E1E8-1CD3-D88F-48747C3D8459}"/>
              </a:ext>
            </a:extLst>
          </p:cNvPr>
          <p:cNvSpPr>
            <a:spLocks noGrp="1"/>
          </p:cNvSpPr>
          <p:nvPr>
            <p:ph idx="1"/>
          </p:nvPr>
        </p:nvSpPr>
        <p:spPr/>
        <p:txBody>
          <a:bodyPr vert="horz" lIns="91440" tIns="45720" rIns="91440" bIns="45720" rtlCol="0" anchor="t">
            <a:noAutofit/>
          </a:bodyPr>
          <a:lstStyle/>
          <a:p>
            <a:r>
              <a:rPr lang="en-US" sz="1600" dirty="0"/>
              <a:t>Data Quality</a:t>
            </a:r>
          </a:p>
          <a:p>
            <a:r>
              <a:rPr lang="en-US" sz="1600" dirty="0"/>
              <a:t>Test preprocessing robustness with noisy or incomplete data.</a:t>
            </a:r>
          </a:p>
          <a:p>
            <a:r>
              <a:rPr lang="en-US" sz="1600" dirty="0"/>
              <a:t>Use isolation Forest as a fallback for low-quality data scenarios.</a:t>
            </a:r>
          </a:p>
          <a:p>
            <a:endParaRPr lang="en-US" sz="1600" dirty="0"/>
          </a:p>
          <a:p>
            <a:pPr marL="0" indent="0">
              <a:buNone/>
            </a:pPr>
            <a:r>
              <a:rPr lang="en-US" sz="1600" dirty="0"/>
              <a:t>Real-Time Constraints:</a:t>
            </a:r>
          </a:p>
          <a:p>
            <a:pPr marL="0" indent="0">
              <a:buNone/>
            </a:pPr>
            <a:r>
              <a:rPr lang="en-US" sz="1600" dirty="0"/>
              <a:t>Optimize LSTM inference and leverage isolation Forest's speed.</a:t>
            </a:r>
          </a:p>
          <a:p>
            <a:pPr marL="0" indent="0">
              <a:buNone/>
            </a:pPr>
            <a:r>
              <a:rPr lang="en-US" sz="1600" dirty="0"/>
              <a:t>Measure latency in high-load tests to ensure &lt;1 second processing.</a:t>
            </a:r>
          </a:p>
          <a:p>
            <a:pPr marL="0" indent="0">
              <a:buNone/>
            </a:pPr>
            <a:endParaRPr lang="en-US" sz="1600" dirty="0"/>
          </a:p>
          <a:p>
            <a:pPr marL="0" indent="0">
              <a:buNone/>
            </a:pPr>
            <a:r>
              <a:rPr lang="en-US" sz="1600" dirty="0"/>
              <a:t>Model Interpretability:</a:t>
            </a:r>
          </a:p>
          <a:p>
            <a:pPr marL="0" indent="0">
              <a:buNone/>
            </a:pPr>
            <a:r>
              <a:rPr lang="en-US" sz="1600" dirty="0"/>
              <a:t>Include visualizations in alerts.</a:t>
            </a:r>
          </a:p>
          <a:p>
            <a:pPr marL="0" indent="0">
              <a:buNone/>
            </a:pPr>
            <a:r>
              <a:rPr lang="en-US" sz="1600" dirty="0"/>
              <a:t>Provide confidence scores and sector details to aid mission control.</a:t>
            </a:r>
          </a:p>
        </p:txBody>
      </p:sp>
    </p:spTree>
    <p:extLst>
      <p:ext uri="{BB962C8B-B14F-4D97-AF65-F5344CB8AC3E}">
        <p14:creationId xmlns:p14="http://schemas.microsoft.com/office/powerpoint/2010/main" val="1337317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95B4C3-8859-F0CF-5C54-9E9DA3F543FB}"/>
              </a:ext>
            </a:extLst>
          </p:cNvPr>
          <p:cNvSpPr>
            <a:spLocks noGrp="1"/>
          </p:cNvSpPr>
          <p:nvPr>
            <p:ph type="title"/>
          </p:nvPr>
        </p:nvSpPr>
        <p:spPr>
          <a:xfrm>
            <a:off x="704088" y="914400"/>
            <a:ext cx="10687812" cy="798194"/>
          </a:xfrm>
        </p:spPr>
        <p:txBody>
          <a:bodyPr>
            <a:normAutofit/>
          </a:bodyPr>
          <a:lstStyle/>
          <a:p>
            <a:r>
              <a:rPr lang="en-US"/>
              <a:t>Problem Statement</a:t>
            </a:r>
            <a:endParaRPr lang="en-US" dirty="0"/>
          </a:p>
        </p:txBody>
      </p:sp>
      <p:cxnSp>
        <p:nvCxnSpPr>
          <p:cNvPr id="20" name="Straight Connector 19">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A graph showing a line of a graph&#10;&#10;Description automatically generated with medium confidence">
            <a:extLst>
              <a:ext uri="{FF2B5EF4-FFF2-40B4-BE49-F238E27FC236}">
                <a16:creationId xmlns:a16="http://schemas.microsoft.com/office/drawing/2014/main" id="{3189C96D-6B6A-87CE-1C32-85118B57D8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0099" y="2438838"/>
            <a:ext cx="6072188" cy="2960191"/>
          </a:xfrm>
          <a:prstGeom prst="rect">
            <a:avLst/>
          </a:prstGeom>
        </p:spPr>
      </p:pic>
      <p:sp>
        <p:nvSpPr>
          <p:cNvPr id="3" name="Content Placeholder 2">
            <a:extLst>
              <a:ext uri="{FF2B5EF4-FFF2-40B4-BE49-F238E27FC236}">
                <a16:creationId xmlns:a16="http://schemas.microsoft.com/office/drawing/2014/main" id="{319B719A-9029-C670-32A9-B407DA3C794E}"/>
              </a:ext>
            </a:extLst>
          </p:cNvPr>
          <p:cNvSpPr>
            <a:spLocks noGrp="1"/>
          </p:cNvSpPr>
          <p:nvPr>
            <p:ph idx="1"/>
          </p:nvPr>
        </p:nvSpPr>
        <p:spPr>
          <a:xfrm>
            <a:off x="7200899" y="1631462"/>
            <a:ext cx="4191001" cy="4139626"/>
          </a:xfrm>
        </p:spPr>
        <p:txBody>
          <a:bodyPr anchor="b">
            <a:normAutofit/>
          </a:bodyPr>
          <a:lstStyle/>
          <a:p>
            <a:pPr>
              <a:spcBef>
                <a:spcPts val="0"/>
              </a:spcBef>
              <a:spcAft>
                <a:spcPts val="0"/>
              </a:spcAft>
            </a:pPr>
            <a:endParaRPr lang="en-US" dirty="0">
              <a:effectLst/>
            </a:endParaRPr>
          </a:p>
          <a:p>
            <a:pPr marL="742950" marR="0" lvl="1" indent="-285750">
              <a:spcBef>
                <a:spcPts val="0"/>
              </a:spcBef>
              <a:spcAft>
                <a:spcPts val="800"/>
              </a:spcAft>
              <a:buSzPts val="1000"/>
              <a:buFont typeface="Courier New" panose="02070309020205020404" pitchFamily="49" charset="0"/>
              <a:buChar char="o"/>
              <a:tabLst>
                <a:tab pos="914400" algn="l"/>
              </a:tabLst>
            </a:pPr>
            <a:r>
              <a:rPr lang="en-US" kern="100" dirty="0">
                <a:effectLst/>
                <a:latin typeface="Calibri" panose="020F0502020204030204" pitchFamily="34" charset="0"/>
                <a:ea typeface="Calibri" panose="020F0502020204030204" pitchFamily="34" charset="0"/>
                <a:cs typeface="Times New Roman" panose="02020603050405020304" pitchFamily="18" charset="0"/>
              </a:rPr>
              <a:t>Spacecraft telemetry (e.g., temperature, pressure, voltage) is critical for mission success.</a:t>
            </a:r>
          </a:p>
          <a:p>
            <a:pPr marL="742950" marR="0" lvl="1" indent="-285750">
              <a:spcBef>
                <a:spcPts val="0"/>
              </a:spcBef>
              <a:spcAft>
                <a:spcPts val="800"/>
              </a:spcAft>
              <a:buSzPts val="1000"/>
              <a:buFont typeface="Courier New" panose="02070309020205020404" pitchFamily="49" charset="0"/>
              <a:buChar char="o"/>
              <a:tabLst>
                <a:tab pos="914400" algn="l"/>
              </a:tabLst>
            </a:pPr>
            <a:r>
              <a:rPr lang="en-US" kern="100" dirty="0">
                <a:effectLst/>
                <a:latin typeface="Calibri" panose="020F0502020204030204" pitchFamily="34" charset="0"/>
                <a:ea typeface="Calibri" panose="020F0502020204030204" pitchFamily="34" charset="0"/>
                <a:cs typeface="Times New Roman" panose="02020603050405020304" pitchFamily="18" charset="0"/>
              </a:rPr>
              <a:t>Anomalies in data can signal potential system failures, risking safety and efficiency.</a:t>
            </a:r>
          </a:p>
          <a:p>
            <a:pPr marL="742950" marR="0" lvl="1" indent="-285750">
              <a:spcBef>
                <a:spcPts val="0"/>
              </a:spcBef>
              <a:spcAft>
                <a:spcPts val="800"/>
              </a:spcAft>
              <a:buSzPts val="1000"/>
              <a:buFont typeface="Courier New" panose="02070309020205020404" pitchFamily="49" charset="0"/>
              <a:buChar char="o"/>
              <a:tabLst>
                <a:tab pos="914400" algn="l"/>
              </a:tabLst>
            </a:pPr>
            <a:r>
              <a:rPr lang="en-US" kern="100" dirty="0">
                <a:effectLst/>
                <a:latin typeface="Calibri" panose="020F0502020204030204" pitchFamily="34" charset="0"/>
                <a:ea typeface="Calibri" panose="020F0502020204030204" pitchFamily="34" charset="0"/>
                <a:cs typeface="Times New Roman" panose="02020603050405020304" pitchFamily="18" charset="0"/>
              </a:rPr>
              <a:t>Manual monitoring is slow and error-prone for large datasets.</a:t>
            </a:r>
          </a:p>
          <a:p>
            <a:endParaRPr lang="en-US" dirty="0"/>
          </a:p>
        </p:txBody>
      </p:sp>
      <p:cxnSp>
        <p:nvCxnSpPr>
          <p:cNvPr id="14" name="Straight Connector 13">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7202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BB3BA-8916-A9C0-26FE-F1DE55FD096B}"/>
              </a:ext>
            </a:extLst>
          </p:cNvPr>
          <p:cNvSpPr>
            <a:spLocks noGrp="1"/>
          </p:cNvSpPr>
          <p:nvPr>
            <p:ph type="title"/>
          </p:nvPr>
        </p:nvSpPr>
        <p:spPr/>
        <p:txBody>
          <a:bodyPr>
            <a:normAutofit/>
          </a:bodyPr>
          <a:lstStyle/>
          <a:p>
            <a:r>
              <a:rPr lang="en-US" sz="3600" dirty="0">
                <a:solidFill>
                  <a:srgbClr val="273540"/>
                </a:solidFill>
                <a:latin typeface="Calibri"/>
                <a:ea typeface="Calibri"/>
                <a:cs typeface="Calibri"/>
              </a:rPr>
              <a:t>LSTM Autoencoder</a:t>
            </a:r>
            <a:endParaRPr lang="en-US" sz="3600" dirty="0"/>
          </a:p>
        </p:txBody>
      </p:sp>
      <p:sp>
        <p:nvSpPr>
          <p:cNvPr id="3" name="Content Placeholder 2">
            <a:extLst>
              <a:ext uri="{FF2B5EF4-FFF2-40B4-BE49-F238E27FC236}">
                <a16:creationId xmlns:a16="http://schemas.microsoft.com/office/drawing/2014/main" id="{DA5D681A-7540-582B-B6ED-E59EF7A12975}"/>
              </a:ext>
            </a:extLst>
          </p:cNvPr>
          <p:cNvSpPr>
            <a:spLocks noGrp="1"/>
          </p:cNvSpPr>
          <p:nvPr>
            <p:ph idx="1"/>
          </p:nvPr>
        </p:nvSpPr>
        <p:spPr/>
        <p:txBody>
          <a:bodyPr vert="horz" lIns="91440" tIns="45720" rIns="91440" bIns="45720" rtlCol="0" anchor="t">
            <a:normAutofit/>
          </a:bodyPr>
          <a:lstStyle/>
          <a:p>
            <a:r>
              <a:rPr lang="en-US" dirty="0"/>
              <a:t>LSTM Autoencoder takes 60-second time-series windows, learns normal telemetry patterns and flags anomalies when reconstruction errors exceed a threshold.  Outputs anomaly scores and alerts like Isolation Forest.</a:t>
            </a:r>
          </a:p>
          <a:p>
            <a:endParaRPr lang="en-US" dirty="0"/>
          </a:p>
          <a:p>
            <a:endParaRPr lang="en-US" dirty="0"/>
          </a:p>
        </p:txBody>
      </p:sp>
      <p:pic>
        <p:nvPicPr>
          <p:cNvPr id="4" name="Picture 3">
            <a:extLst>
              <a:ext uri="{FF2B5EF4-FFF2-40B4-BE49-F238E27FC236}">
                <a16:creationId xmlns:a16="http://schemas.microsoft.com/office/drawing/2014/main" id="{D4803585-C71F-95C7-CF03-077F304EC268}"/>
              </a:ext>
            </a:extLst>
          </p:cNvPr>
          <p:cNvPicPr>
            <a:picLocks noChangeAspect="1"/>
          </p:cNvPicPr>
          <p:nvPr/>
        </p:nvPicPr>
        <p:blipFill>
          <a:blip r:embed="rId2"/>
          <a:stretch>
            <a:fillRect/>
          </a:stretch>
        </p:blipFill>
        <p:spPr>
          <a:xfrm>
            <a:off x="2170566" y="3820886"/>
            <a:ext cx="8050439" cy="2010228"/>
          </a:xfrm>
          <a:prstGeom prst="rect">
            <a:avLst/>
          </a:prstGeom>
        </p:spPr>
      </p:pic>
    </p:spTree>
    <p:extLst>
      <p:ext uri="{BB962C8B-B14F-4D97-AF65-F5344CB8AC3E}">
        <p14:creationId xmlns:p14="http://schemas.microsoft.com/office/powerpoint/2010/main" val="25556138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BAB2D3-B17F-812E-3737-8C16F77B153E}"/>
              </a:ext>
            </a:extLst>
          </p:cNvPr>
          <p:cNvSpPr>
            <a:spLocks noGrp="1"/>
          </p:cNvSpPr>
          <p:nvPr>
            <p:ph type="title"/>
          </p:nvPr>
        </p:nvSpPr>
        <p:spPr>
          <a:xfrm>
            <a:off x="704088" y="914400"/>
            <a:ext cx="3799763" cy="1473200"/>
          </a:xfrm>
        </p:spPr>
        <p:txBody>
          <a:bodyPr>
            <a:normAutofit/>
          </a:bodyPr>
          <a:lstStyle/>
          <a:p>
            <a:r>
              <a:rPr lang="en-US" sz="3600"/>
              <a:t>Model  training details</a:t>
            </a:r>
          </a:p>
        </p:txBody>
      </p:sp>
      <p:cxnSp>
        <p:nvCxnSpPr>
          <p:cNvPr id="11" name="Straight Connector 10">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EAAB710-677D-04AB-7F26-C5617FC6EAF2}"/>
              </a:ext>
            </a:extLst>
          </p:cNvPr>
          <p:cNvSpPr>
            <a:spLocks noGrp="1"/>
          </p:cNvSpPr>
          <p:nvPr>
            <p:ph idx="1"/>
          </p:nvPr>
        </p:nvSpPr>
        <p:spPr>
          <a:xfrm>
            <a:off x="704088" y="2387600"/>
            <a:ext cx="3799763" cy="3767328"/>
          </a:xfrm>
        </p:spPr>
        <p:txBody>
          <a:bodyPr vert="horz" lIns="91440" tIns="45720" rIns="91440" bIns="45720" rtlCol="0">
            <a:normAutofit/>
          </a:bodyPr>
          <a:lstStyle/>
          <a:p>
            <a:r>
              <a:rPr lang="en-US" dirty="0"/>
              <a:t>Train Isolation Forest on mixed normal/anomalous data (e.g., NASA’s SMAP dataset) using scikit-learn, tuning contamination to 0.1. Train LSTM Autoencoder on normal telemetry only, using 70% of data for training and 15% for validation. Use AWS EC2 or local GPU for processing.</a:t>
            </a:r>
          </a:p>
          <a:p>
            <a:endParaRPr lang="en-US" dirty="0"/>
          </a:p>
          <a:p>
            <a:endParaRPr lang="en-US" dirty="0"/>
          </a:p>
        </p:txBody>
      </p:sp>
      <p:pic>
        <p:nvPicPr>
          <p:cNvPr id="4" name="Picture 3" descr="A group of people writing on a white table&#10;&#10;AI-generated content may be incorrect.">
            <a:extLst>
              <a:ext uri="{FF2B5EF4-FFF2-40B4-BE49-F238E27FC236}">
                <a16:creationId xmlns:a16="http://schemas.microsoft.com/office/drawing/2014/main" id="{FE63F589-E5BC-0122-D8AE-27BB467BD48C}"/>
              </a:ext>
            </a:extLst>
          </p:cNvPr>
          <p:cNvPicPr>
            <a:picLocks noChangeAspect="1"/>
          </p:cNvPicPr>
          <p:nvPr/>
        </p:nvPicPr>
        <p:blipFill>
          <a:blip r:embed="rId2"/>
          <a:srcRect l="11222" r="8782" b="-1"/>
          <a:stretch>
            <a:fillRect/>
          </a:stretch>
        </p:blipFill>
        <p:spPr>
          <a:xfrm>
            <a:off x="4847463" y="741382"/>
            <a:ext cx="6629154" cy="5413546"/>
          </a:xfrm>
          <a:prstGeom prst="rect">
            <a:avLst/>
          </a:prstGeom>
        </p:spPr>
      </p:pic>
    </p:spTree>
    <p:extLst>
      <p:ext uri="{BB962C8B-B14F-4D97-AF65-F5344CB8AC3E}">
        <p14:creationId xmlns:p14="http://schemas.microsoft.com/office/powerpoint/2010/main" val="4052137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53615EE-C559-4E03-999B-5477F1626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F56767-593E-32E9-5D32-E9869AEFE859}"/>
              </a:ext>
            </a:extLst>
          </p:cNvPr>
          <p:cNvSpPr>
            <a:spLocks noGrp="1"/>
          </p:cNvSpPr>
          <p:nvPr>
            <p:ph type="title"/>
          </p:nvPr>
        </p:nvSpPr>
        <p:spPr>
          <a:xfrm>
            <a:off x="700088" y="909637"/>
            <a:ext cx="5958216" cy="1316736"/>
          </a:xfrm>
        </p:spPr>
        <p:txBody>
          <a:bodyPr>
            <a:normAutofit/>
          </a:bodyPr>
          <a:lstStyle/>
          <a:p>
            <a:r>
              <a:rPr lang="en-US" dirty="0"/>
              <a:t>Integration with Mission Control</a:t>
            </a:r>
            <a:endParaRPr lang="en-US"/>
          </a:p>
        </p:txBody>
      </p:sp>
      <p:cxnSp>
        <p:nvCxnSpPr>
          <p:cNvPr id="20" name="Straight Connector 19">
            <a:extLst>
              <a:ext uri="{FF2B5EF4-FFF2-40B4-BE49-F238E27FC236}">
                <a16:creationId xmlns:a16="http://schemas.microsoft.com/office/drawing/2014/main" id="{799A8EBD-049C-48E6-97ED-C9102D78FC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2376"/>
            <a:ext cx="5715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66A4DD1-75EE-F007-9FE4-EC21F88833A7}"/>
              </a:ext>
            </a:extLst>
          </p:cNvPr>
          <p:cNvSpPr>
            <a:spLocks noGrp="1"/>
          </p:cNvSpPr>
          <p:nvPr>
            <p:ph idx="1"/>
          </p:nvPr>
        </p:nvSpPr>
        <p:spPr>
          <a:xfrm>
            <a:off x="700088" y="2235251"/>
            <a:ext cx="5958216" cy="3713109"/>
          </a:xfrm>
        </p:spPr>
        <p:txBody>
          <a:bodyPr vert="horz" lIns="91440" tIns="45720" rIns="91440" bIns="45720" rtlCol="0" anchor="t">
            <a:normAutofit/>
          </a:bodyPr>
          <a:lstStyle/>
          <a:p>
            <a:r>
              <a:rPr lang="en-US" dirty="0"/>
              <a:t>Models connect to NASA’s mission control via a REST API, sending JSON alerts. Alerts display on a dashboard with time-series plots. Uses Flask for API development. </a:t>
            </a:r>
          </a:p>
          <a:p>
            <a:endParaRPr lang="en-US" dirty="0"/>
          </a:p>
          <a:p>
            <a:endParaRPr lang="en-US" dirty="0"/>
          </a:p>
        </p:txBody>
      </p:sp>
      <p:pic>
        <p:nvPicPr>
          <p:cNvPr id="4" name="Picture 3">
            <a:extLst>
              <a:ext uri="{FF2B5EF4-FFF2-40B4-BE49-F238E27FC236}">
                <a16:creationId xmlns:a16="http://schemas.microsoft.com/office/drawing/2014/main" id="{447655E6-B0EA-C4CB-679A-F053DD094BE8}"/>
              </a:ext>
            </a:extLst>
          </p:cNvPr>
          <p:cNvPicPr>
            <a:picLocks noChangeAspect="1"/>
          </p:cNvPicPr>
          <p:nvPr/>
        </p:nvPicPr>
        <p:blipFill>
          <a:blip r:embed="rId2"/>
          <a:stretch>
            <a:fillRect/>
          </a:stretch>
        </p:blipFill>
        <p:spPr>
          <a:xfrm>
            <a:off x="7765442" y="719455"/>
            <a:ext cx="3176216" cy="2596557"/>
          </a:xfrm>
          <a:prstGeom prst="rect">
            <a:avLst/>
          </a:prstGeom>
        </p:spPr>
      </p:pic>
      <p:cxnSp>
        <p:nvCxnSpPr>
          <p:cNvPr id="22" name="Straight Connector 21">
            <a:extLst>
              <a:ext uri="{FF2B5EF4-FFF2-40B4-BE49-F238E27FC236}">
                <a16:creationId xmlns:a16="http://schemas.microsoft.com/office/drawing/2014/main" id="{07AB7C5C-C091-4C25-B1BD-93E2F6948C9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8546"/>
            <a:ext cx="5715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A group of satellite dishes&#10;&#10;AI-generated content may be incorrect.">
            <a:extLst>
              <a:ext uri="{FF2B5EF4-FFF2-40B4-BE49-F238E27FC236}">
                <a16:creationId xmlns:a16="http://schemas.microsoft.com/office/drawing/2014/main" id="{DEEDD6D5-4E86-CC79-7728-80DCEF8F2DB0}"/>
              </a:ext>
            </a:extLst>
          </p:cNvPr>
          <p:cNvPicPr>
            <a:picLocks noChangeAspect="1"/>
          </p:cNvPicPr>
          <p:nvPr/>
        </p:nvPicPr>
        <p:blipFill>
          <a:blip r:embed="rId3"/>
          <a:stretch>
            <a:fillRect/>
          </a:stretch>
        </p:blipFill>
        <p:spPr>
          <a:xfrm>
            <a:off x="7315200" y="3724049"/>
            <a:ext cx="4076700" cy="2293143"/>
          </a:xfrm>
          <a:prstGeom prst="rect">
            <a:avLst/>
          </a:prstGeom>
        </p:spPr>
      </p:pic>
    </p:spTree>
    <p:extLst>
      <p:ext uri="{BB962C8B-B14F-4D97-AF65-F5344CB8AC3E}">
        <p14:creationId xmlns:p14="http://schemas.microsoft.com/office/powerpoint/2010/main" val="34870209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A40D6F-1C31-D76E-4811-2F2BAE498663}"/>
              </a:ext>
            </a:extLst>
          </p:cNvPr>
          <p:cNvSpPr>
            <a:spLocks noGrp="1"/>
          </p:cNvSpPr>
          <p:nvPr>
            <p:ph type="title"/>
          </p:nvPr>
        </p:nvSpPr>
        <p:spPr>
          <a:xfrm>
            <a:off x="704088" y="914400"/>
            <a:ext cx="10687812" cy="798194"/>
          </a:xfrm>
        </p:spPr>
        <p:txBody>
          <a:bodyPr>
            <a:normAutofit/>
          </a:bodyPr>
          <a:lstStyle/>
          <a:p>
            <a:r>
              <a:rPr lang="en-US" dirty="0"/>
              <a:t>Challenges and Solutions</a:t>
            </a:r>
          </a:p>
        </p:txBody>
      </p:sp>
      <p:cxnSp>
        <p:nvCxnSpPr>
          <p:cNvPr id="37" name="Straight Connector 36">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poster of data analysis&#10;&#10;AI-generated content may be incorrect.">
            <a:extLst>
              <a:ext uri="{FF2B5EF4-FFF2-40B4-BE49-F238E27FC236}">
                <a16:creationId xmlns:a16="http://schemas.microsoft.com/office/drawing/2014/main" id="{2A012484-607E-3B57-CF03-E37D3FC5214D}"/>
              </a:ext>
            </a:extLst>
          </p:cNvPr>
          <p:cNvPicPr>
            <a:picLocks noChangeAspect="1"/>
          </p:cNvPicPr>
          <p:nvPr/>
        </p:nvPicPr>
        <p:blipFill>
          <a:blip r:embed="rId2"/>
          <a:stretch>
            <a:fillRect/>
          </a:stretch>
        </p:blipFill>
        <p:spPr>
          <a:xfrm>
            <a:off x="800100" y="2076388"/>
            <a:ext cx="6002810" cy="3920630"/>
          </a:xfrm>
          <a:prstGeom prst="rect">
            <a:avLst/>
          </a:prstGeom>
        </p:spPr>
      </p:pic>
      <p:sp>
        <p:nvSpPr>
          <p:cNvPr id="3" name="Content Placeholder 2">
            <a:extLst>
              <a:ext uri="{FF2B5EF4-FFF2-40B4-BE49-F238E27FC236}">
                <a16:creationId xmlns:a16="http://schemas.microsoft.com/office/drawing/2014/main" id="{068DAA80-AAA1-3062-2D7F-8392CF623C05}"/>
              </a:ext>
            </a:extLst>
          </p:cNvPr>
          <p:cNvSpPr>
            <a:spLocks noGrp="1"/>
          </p:cNvSpPr>
          <p:nvPr>
            <p:ph idx="1"/>
          </p:nvPr>
        </p:nvSpPr>
        <p:spPr>
          <a:xfrm>
            <a:off x="7200900" y="1849121"/>
            <a:ext cx="4191001" cy="4139626"/>
          </a:xfrm>
        </p:spPr>
        <p:txBody>
          <a:bodyPr vert="horz" lIns="91440" tIns="45720" rIns="91440" bIns="45720" rtlCol="0" anchor="b">
            <a:normAutofit/>
          </a:bodyPr>
          <a:lstStyle/>
          <a:p>
            <a:r>
              <a:rPr lang="en-US" dirty="0"/>
              <a:t>Noisy data handled by robust preprocessing (e.g., interpolation for 10% missing values). Real-time constraints met by optimizing LSTM inference (e.g., model quantization) and using Isolation Forest’s speed. Interpretability improved with visualizations (e.g., anomaly plots) and confidence scores in alerts.”</a:t>
            </a:r>
          </a:p>
          <a:p>
            <a:endParaRPr lang="en-US" dirty="0"/>
          </a:p>
          <a:p>
            <a:endParaRPr lang="en-US" dirty="0"/>
          </a:p>
        </p:txBody>
      </p:sp>
      <p:cxnSp>
        <p:nvCxnSpPr>
          <p:cNvPr id="38" name="Straight Connector 37">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08233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C8BAB-FA20-9A72-F1B8-8C3C739A9EDF}"/>
              </a:ext>
            </a:extLst>
          </p:cNvPr>
          <p:cNvSpPr>
            <a:spLocks noGrp="1"/>
          </p:cNvSpPr>
          <p:nvPr>
            <p:ph type="title"/>
          </p:nvPr>
        </p:nvSpPr>
        <p:spPr/>
        <p:txBody>
          <a:bodyPr/>
          <a:lstStyle/>
          <a:p>
            <a:r>
              <a:rPr lang="en-US" dirty="0"/>
              <a:t>Expected outcomes</a:t>
            </a:r>
          </a:p>
        </p:txBody>
      </p:sp>
      <p:sp>
        <p:nvSpPr>
          <p:cNvPr id="3" name="Content Placeholder 2">
            <a:extLst>
              <a:ext uri="{FF2B5EF4-FFF2-40B4-BE49-F238E27FC236}">
                <a16:creationId xmlns:a16="http://schemas.microsoft.com/office/drawing/2014/main" id="{81FD2ABC-1D69-BCBB-EB82-863648FF0D26}"/>
              </a:ext>
            </a:extLst>
          </p:cNvPr>
          <p:cNvSpPr>
            <a:spLocks noGrp="1"/>
          </p:cNvSpPr>
          <p:nvPr>
            <p:ph idx="1"/>
          </p:nvPr>
        </p:nvSpPr>
        <p:spPr/>
        <p:txBody>
          <a:bodyPr vert="horz" lIns="91440" tIns="45720" rIns="91440" bIns="45720" rtlCol="0" anchor="t">
            <a:normAutofit/>
          </a:bodyPr>
          <a:lstStyle/>
          <a:p>
            <a:r>
              <a:rPr lang="en-US" dirty="0"/>
              <a:t>System achieves &gt;90% precision, &gt;95% recall, and &lt;5% false positives.</a:t>
            </a:r>
          </a:p>
          <a:p>
            <a:r>
              <a:rPr lang="en-US" dirty="0"/>
              <a:t>Process telemetry in real time (&lt;1 second latency).</a:t>
            </a:r>
          </a:p>
          <a:p>
            <a:r>
              <a:rPr lang="en-US" dirty="0"/>
              <a:t>Robust to edge cases, maintaining &gt;85% recall in noisy conditions.</a:t>
            </a:r>
          </a:p>
          <a:p>
            <a:r>
              <a:rPr lang="en-US" dirty="0"/>
              <a:t>Providers clear, interpretable alerts for mission control.</a:t>
            </a:r>
          </a:p>
        </p:txBody>
      </p:sp>
    </p:spTree>
    <p:extLst>
      <p:ext uri="{BB962C8B-B14F-4D97-AF65-F5344CB8AC3E}">
        <p14:creationId xmlns:p14="http://schemas.microsoft.com/office/powerpoint/2010/main" val="42472683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9169F1-EBAA-75B7-A639-240DCA24A821}"/>
              </a:ext>
            </a:extLst>
          </p:cNvPr>
          <p:cNvSpPr>
            <a:spLocks noGrp="1"/>
          </p:cNvSpPr>
          <p:nvPr>
            <p:ph type="title"/>
          </p:nvPr>
        </p:nvSpPr>
        <p:spPr>
          <a:xfrm>
            <a:off x="704088" y="914400"/>
            <a:ext cx="10780776" cy="1180210"/>
          </a:xfrm>
        </p:spPr>
        <p:txBody>
          <a:bodyPr>
            <a:normAutofit/>
          </a:bodyPr>
          <a:lstStyle/>
          <a:p>
            <a:r>
              <a:rPr lang="en-US" dirty="0"/>
              <a:t>The Steps </a:t>
            </a:r>
          </a:p>
        </p:txBody>
      </p:sp>
      <p:cxnSp>
        <p:nvCxnSpPr>
          <p:cNvPr id="31" name="Straight Connector 30">
            <a:extLst>
              <a:ext uri="{FF2B5EF4-FFF2-40B4-BE49-F238E27FC236}">
                <a16:creationId xmlns:a16="http://schemas.microsoft.com/office/drawing/2014/main" id="{4E495065-8864-87FB-2BCC-254769963E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diagram of a model&#10;&#10;AI-generated content may be incorrect.">
            <a:extLst>
              <a:ext uri="{FF2B5EF4-FFF2-40B4-BE49-F238E27FC236}">
                <a16:creationId xmlns:a16="http://schemas.microsoft.com/office/drawing/2014/main" id="{9C3DB4D7-0A5E-9D7F-78BF-8DC0F6345DBA}"/>
              </a:ext>
            </a:extLst>
          </p:cNvPr>
          <p:cNvPicPr>
            <a:picLocks noChangeAspect="1"/>
          </p:cNvPicPr>
          <p:nvPr/>
        </p:nvPicPr>
        <p:blipFill>
          <a:blip r:embed="rId2"/>
          <a:srcRect t="8969" r="-2" b="12978"/>
          <a:stretch>
            <a:fillRect/>
          </a:stretch>
        </p:blipFill>
        <p:spPr>
          <a:xfrm>
            <a:off x="319313" y="3430228"/>
            <a:ext cx="5740764" cy="2727020"/>
          </a:xfrm>
          <a:prstGeom prst="rect">
            <a:avLst/>
          </a:prstGeom>
        </p:spPr>
      </p:pic>
      <p:sp>
        <p:nvSpPr>
          <p:cNvPr id="3" name="Content Placeholder 2">
            <a:extLst>
              <a:ext uri="{FF2B5EF4-FFF2-40B4-BE49-F238E27FC236}">
                <a16:creationId xmlns:a16="http://schemas.microsoft.com/office/drawing/2014/main" id="{AF9C2093-9862-7662-C9D7-B607924F85CA}"/>
              </a:ext>
            </a:extLst>
          </p:cNvPr>
          <p:cNvSpPr>
            <a:spLocks noGrp="1"/>
          </p:cNvSpPr>
          <p:nvPr>
            <p:ph idx="1"/>
          </p:nvPr>
        </p:nvSpPr>
        <p:spPr>
          <a:xfrm>
            <a:off x="6664960" y="2346960"/>
            <a:ext cx="4819903" cy="3775456"/>
          </a:xfrm>
        </p:spPr>
        <p:txBody>
          <a:bodyPr vert="horz" lIns="91440" tIns="45720" rIns="91440" bIns="45720" rtlCol="0">
            <a:normAutofit/>
          </a:bodyPr>
          <a:lstStyle/>
          <a:p>
            <a:pPr marL="0" indent="0">
              <a:buNone/>
            </a:pPr>
            <a:r>
              <a:rPr lang="en-US"/>
              <a:t>Anomaly detection with the spacecraft telemetry includes the main steps:</a:t>
            </a:r>
          </a:p>
          <a:p>
            <a:pPr marL="457200" indent="-457200">
              <a:buAutoNum type="arabicPeriod"/>
            </a:pPr>
            <a:r>
              <a:rPr lang="en-US"/>
              <a:t>Data collection and Preprocessing</a:t>
            </a:r>
          </a:p>
          <a:p>
            <a:pPr marL="457200" indent="-457200">
              <a:buAutoNum type="arabicPeriod"/>
            </a:pPr>
            <a:r>
              <a:rPr lang="en-US"/>
              <a:t>Selecting appropriate anomaly detection techniques</a:t>
            </a:r>
          </a:p>
          <a:p>
            <a:pPr marL="457200" indent="-457200">
              <a:buAutoNum type="arabicPeriod"/>
            </a:pPr>
            <a:r>
              <a:rPr lang="en-US"/>
              <a:t>Model development and training</a:t>
            </a:r>
          </a:p>
          <a:p>
            <a:pPr marL="457200" indent="-457200">
              <a:buAutoNum type="arabicPeriod"/>
            </a:pPr>
            <a:r>
              <a:rPr lang="en-US"/>
              <a:t>Testing and Validation</a:t>
            </a:r>
          </a:p>
          <a:p>
            <a:pPr marL="457200" indent="-457200">
              <a:buAutoNum type="arabicPeriod"/>
            </a:pPr>
            <a:r>
              <a:rPr lang="en-US"/>
              <a:t>Deployment and Continuous monitoring</a:t>
            </a:r>
          </a:p>
          <a:p>
            <a:pPr marL="457200" indent="-457200">
              <a:buAutoNum type="arabicPeriod"/>
            </a:pPr>
            <a:endParaRPr lang="en-US"/>
          </a:p>
          <a:p>
            <a:pPr marL="457200" indent="-457200">
              <a:buAutoNum type="arabicPeriod"/>
            </a:pPr>
            <a:endParaRPr lang="en-US"/>
          </a:p>
          <a:p>
            <a:pPr marL="457200" indent="-457200">
              <a:buAutoNum type="arabicPeriod"/>
            </a:pPr>
            <a:endParaRPr lang="en-US"/>
          </a:p>
        </p:txBody>
      </p:sp>
    </p:spTree>
    <p:extLst>
      <p:ext uri="{BB962C8B-B14F-4D97-AF65-F5344CB8AC3E}">
        <p14:creationId xmlns:p14="http://schemas.microsoft.com/office/powerpoint/2010/main" val="17062087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54A74-8F53-1EBA-743B-BE2532D74F7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C726E417-1AF5-3600-E5C9-D1CD0126CF7C}"/>
              </a:ext>
            </a:extLst>
          </p:cNvPr>
          <p:cNvSpPr>
            <a:spLocks noGrp="1"/>
          </p:cNvSpPr>
          <p:nvPr>
            <p:ph idx="1"/>
          </p:nvPr>
        </p:nvSpPr>
        <p:spPr/>
        <p:txBody>
          <a:bodyPr vert="horz" lIns="91440" tIns="45720" rIns="91440" bIns="45720" rtlCol="0" anchor="t">
            <a:normAutofit/>
          </a:bodyPr>
          <a:lstStyle/>
          <a:p>
            <a:r>
              <a:rPr lang="en-US" dirty="0"/>
              <a:t>“This hybrid AI system ensures robust anomaly detection, enhancing spacecraft safety and efficiency across NASA missions.” This AI-based anomaly detection system addresses a crucial requirement in spacecraft operations by automating the identification of serious problems in telemetry evidence. By leveraging created AI techniques, the solution is practical and adaptable, introducing important advantages to NASA's mission success.</a:t>
            </a:r>
          </a:p>
        </p:txBody>
      </p:sp>
    </p:spTree>
    <p:extLst>
      <p:ext uri="{BB962C8B-B14F-4D97-AF65-F5344CB8AC3E}">
        <p14:creationId xmlns:p14="http://schemas.microsoft.com/office/powerpoint/2010/main" val="608074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ADA432-D034-D78F-4EB5-763382598FC7}"/>
              </a:ext>
            </a:extLst>
          </p:cNvPr>
          <p:cNvSpPr>
            <a:spLocks noGrp="1"/>
          </p:cNvSpPr>
          <p:nvPr>
            <p:ph type="title"/>
          </p:nvPr>
        </p:nvSpPr>
        <p:spPr>
          <a:xfrm>
            <a:off x="704088" y="914400"/>
            <a:ext cx="10798176" cy="1051914"/>
          </a:xfrm>
        </p:spPr>
        <p:txBody>
          <a:bodyPr>
            <a:normAutofit/>
          </a:bodyPr>
          <a:lstStyle/>
          <a:p>
            <a:r>
              <a:rPr lang="en-US" dirty="0"/>
              <a:t>Project Objective</a:t>
            </a:r>
          </a:p>
        </p:txBody>
      </p:sp>
      <p:cxnSp>
        <p:nvCxnSpPr>
          <p:cNvPr id="11" name="Straight Connector 10">
            <a:extLst>
              <a:ext uri="{FF2B5EF4-FFF2-40B4-BE49-F238E27FC236}">
                <a16:creationId xmlns:a16="http://schemas.microsoft.com/office/drawing/2014/main" id="{9BB96FAB-CCBF-4D1E-9D0D-B038ACC29BD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A9DDDF94-DD03-2F32-AED4-7F0D9F6B9802}"/>
              </a:ext>
            </a:extLst>
          </p:cNvPr>
          <p:cNvGraphicFramePr>
            <a:graphicFrameLocks noGrp="1"/>
          </p:cNvGraphicFramePr>
          <p:nvPr>
            <p:ph idx="1"/>
            <p:extLst>
              <p:ext uri="{D42A27DB-BD31-4B8C-83A1-F6EECF244321}">
                <p14:modId xmlns:p14="http://schemas.microsoft.com/office/powerpoint/2010/main" val="1393026346"/>
              </p:ext>
            </p:extLst>
          </p:nvPr>
        </p:nvGraphicFramePr>
        <p:xfrm>
          <a:off x="800100" y="2276474"/>
          <a:ext cx="10629900" cy="38576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30382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F4F29-346C-4D0D-8401-9FE9125C9FFA}"/>
              </a:ext>
            </a:extLst>
          </p:cNvPr>
          <p:cNvSpPr>
            <a:spLocks noGrp="1"/>
          </p:cNvSpPr>
          <p:nvPr>
            <p:ph type="title"/>
          </p:nvPr>
        </p:nvSpPr>
        <p:spPr/>
        <p:txBody>
          <a:bodyPr/>
          <a:lstStyle/>
          <a:p>
            <a:r>
              <a:rPr lang="en-US" dirty="0"/>
              <a:t>Proposed Solution </a:t>
            </a:r>
          </a:p>
        </p:txBody>
      </p:sp>
      <p:sp>
        <p:nvSpPr>
          <p:cNvPr id="3" name="Content Placeholder 2">
            <a:extLst>
              <a:ext uri="{FF2B5EF4-FFF2-40B4-BE49-F238E27FC236}">
                <a16:creationId xmlns:a16="http://schemas.microsoft.com/office/drawing/2014/main" id="{D7553771-432E-DB78-BB9E-F7978A5255BA}"/>
              </a:ext>
            </a:extLst>
          </p:cNvPr>
          <p:cNvSpPr>
            <a:spLocks noGrp="1"/>
          </p:cNvSpPr>
          <p:nvPr>
            <p:ph idx="1"/>
          </p:nvPr>
        </p:nvSpPr>
        <p:spPr/>
        <p:txBody>
          <a:bodyPr vert="horz" lIns="91440" tIns="45720" rIns="91440" bIns="45720" rtlCol="0" anchor="t">
            <a:normAutofit fontScale="92500" lnSpcReduction="10000"/>
          </a:bodyPr>
          <a:lstStyle/>
          <a:p>
            <a:r>
              <a:rPr lang="en-US" dirty="0"/>
              <a:t>We propose an AI-based anomaly detection system to identify irregularities in spacecraft telemetry data. The system will use machine learning techniques, specifically an Isolation Forest algorithm or Long Short-Term Memory (LSTM) neural networks, to analyze time-series telemetry data. The system will: </a:t>
            </a:r>
          </a:p>
          <a:p>
            <a:r>
              <a:rPr lang="en-US" dirty="0"/>
              <a:t>Collect real-time sensor data (e.g., temperature, pressure, voltage).</a:t>
            </a:r>
          </a:p>
          <a:p>
            <a:r>
              <a:rPr lang="en-US" dirty="0"/>
              <a:t>Preprocess data to handle noise and missing values.</a:t>
            </a:r>
          </a:p>
          <a:p>
            <a:r>
              <a:rPr lang="en-US" dirty="0"/>
              <a:t>Train an AI model to detect anomalies by learning normal patterns and flagging deviations.</a:t>
            </a:r>
          </a:p>
          <a:p>
            <a:r>
              <a:rPr lang="en-US" dirty="0"/>
              <a:t>Alert mission control when anomalies are detected, enabling rapid response.</a:t>
            </a:r>
          </a:p>
          <a:p>
            <a:r>
              <a:rPr lang="en-US" dirty="0"/>
              <a:t>The solution leverages existing AI frameworks like scikit-learn or TensorFlow (for LSTM), ensuring feasibility and scalability.</a:t>
            </a:r>
          </a:p>
        </p:txBody>
      </p:sp>
    </p:spTree>
    <p:extLst>
      <p:ext uri="{BB962C8B-B14F-4D97-AF65-F5344CB8AC3E}">
        <p14:creationId xmlns:p14="http://schemas.microsoft.com/office/powerpoint/2010/main" val="1229373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F4CF2-4E4F-B272-AEAF-056996665A6D}"/>
              </a:ext>
            </a:extLst>
          </p:cNvPr>
          <p:cNvSpPr>
            <a:spLocks noGrp="1"/>
          </p:cNvSpPr>
          <p:nvPr>
            <p:ph type="title"/>
          </p:nvPr>
        </p:nvSpPr>
        <p:spPr/>
        <p:txBody>
          <a:bodyPr/>
          <a:lstStyle/>
          <a:p>
            <a:r>
              <a:rPr lang="en-US" dirty="0"/>
              <a:t>Technical Approaches</a:t>
            </a:r>
          </a:p>
        </p:txBody>
      </p:sp>
      <p:sp>
        <p:nvSpPr>
          <p:cNvPr id="3" name="Content Placeholder 2">
            <a:extLst>
              <a:ext uri="{FF2B5EF4-FFF2-40B4-BE49-F238E27FC236}">
                <a16:creationId xmlns:a16="http://schemas.microsoft.com/office/drawing/2014/main" id="{1970285B-D7E3-620C-60AC-5CB552EC4825}"/>
              </a:ext>
            </a:extLst>
          </p:cNvPr>
          <p:cNvSpPr>
            <a:spLocks noGrp="1"/>
          </p:cNvSpPr>
          <p:nvPr>
            <p:ph idx="1"/>
          </p:nvPr>
        </p:nvSpPr>
        <p:spPr/>
        <p:txBody>
          <a:bodyPr vert="horz" lIns="91440" tIns="45720" rIns="91440" bIns="45720" rtlCol="0" anchor="t">
            <a:normAutofit fontScale="85000" lnSpcReduction="10000"/>
          </a:bodyPr>
          <a:lstStyle/>
          <a:p>
            <a:pPr marL="0" indent="0">
              <a:buNone/>
            </a:pPr>
            <a:r>
              <a:rPr lang="en-US" dirty="0"/>
              <a:t>Statistical Methods:</a:t>
            </a:r>
          </a:p>
          <a:p>
            <a:pPr marL="0" indent="0">
              <a:buNone/>
            </a:pPr>
            <a:r>
              <a:rPr lang="en-US" dirty="0"/>
              <a:t>Threshold: Setting top and bottom limitations for telemetry benefits. Deviations trigger alerts.</a:t>
            </a:r>
          </a:p>
          <a:p>
            <a:pPr marL="0" indent="0">
              <a:buNone/>
            </a:pPr>
            <a:r>
              <a:rPr lang="en-US" dirty="0"/>
              <a:t>Percentiles and IQR: Spotting data points outside the main percentile or interquartile ranges.</a:t>
            </a:r>
          </a:p>
          <a:p>
            <a:pPr marL="0" indent="0">
              <a:buNone/>
            </a:pPr>
            <a:r>
              <a:rPr lang="en-US" dirty="0"/>
              <a:t>Time series analysis: Examining trends, seasonality, and residuals to discover deviations from expected patterns.</a:t>
            </a:r>
          </a:p>
          <a:p>
            <a:pPr marL="0" indent="0">
              <a:buNone/>
            </a:pPr>
            <a:endParaRPr lang="en-US" dirty="0"/>
          </a:p>
          <a:p>
            <a:pPr marL="0" indent="0">
              <a:buNone/>
            </a:pPr>
            <a:r>
              <a:rPr lang="en-US" dirty="0"/>
              <a:t>Machine Learning:</a:t>
            </a:r>
          </a:p>
          <a:p>
            <a:pPr marL="0" indent="0">
              <a:buNone/>
            </a:pPr>
            <a:r>
              <a:rPr lang="en-US" dirty="0"/>
              <a:t>Supervised Learning: Training models on labeled evidence to spot new data. Examples are decision trees, logistic regression, and neural networks.</a:t>
            </a:r>
          </a:p>
          <a:p>
            <a:pPr marL="0" indent="0">
              <a:buNone/>
            </a:pPr>
            <a:r>
              <a:rPr lang="en-US" dirty="0"/>
              <a:t>Unsupervised Learning: Spotting anomalies with no labeled data by discovering deviations from learned patterns. Grouping, dimensionality reductions, and autoencoders are unique techniques.</a:t>
            </a:r>
          </a:p>
        </p:txBody>
      </p:sp>
    </p:spTree>
    <p:extLst>
      <p:ext uri="{BB962C8B-B14F-4D97-AF65-F5344CB8AC3E}">
        <p14:creationId xmlns:p14="http://schemas.microsoft.com/office/powerpoint/2010/main" val="2062858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4C514-45E3-A2F4-2200-1794F20D61AE}"/>
              </a:ext>
            </a:extLst>
          </p:cNvPr>
          <p:cNvSpPr>
            <a:spLocks noGrp="1"/>
          </p:cNvSpPr>
          <p:nvPr>
            <p:ph type="title"/>
          </p:nvPr>
        </p:nvSpPr>
        <p:spPr/>
        <p:txBody>
          <a:bodyPr/>
          <a:lstStyle/>
          <a:p>
            <a:r>
              <a:rPr lang="en-US" dirty="0"/>
              <a:t>More technical Approaches</a:t>
            </a:r>
          </a:p>
        </p:txBody>
      </p:sp>
      <p:sp>
        <p:nvSpPr>
          <p:cNvPr id="3" name="Content Placeholder 2">
            <a:extLst>
              <a:ext uri="{FF2B5EF4-FFF2-40B4-BE49-F238E27FC236}">
                <a16:creationId xmlns:a16="http://schemas.microsoft.com/office/drawing/2014/main" id="{5170E0C7-ADF1-4B52-8FB0-E80EA3C02E94}"/>
              </a:ext>
            </a:extLst>
          </p:cNvPr>
          <p:cNvSpPr>
            <a:spLocks noGrp="1"/>
          </p:cNvSpPr>
          <p:nvPr>
            <p:ph idx="1"/>
          </p:nvPr>
        </p:nvSpPr>
        <p:spPr/>
        <p:txBody>
          <a:bodyPr vert="horz" lIns="91440" tIns="45720" rIns="91440" bIns="45720" rtlCol="0" anchor="t">
            <a:normAutofit fontScale="77500" lnSpcReduction="20000"/>
          </a:bodyPr>
          <a:lstStyle/>
          <a:p>
            <a:pPr marL="0" indent="0">
              <a:buNone/>
            </a:pPr>
            <a:r>
              <a:rPr lang="en-US" dirty="0"/>
              <a:t>Deep Learning:</a:t>
            </a:r>
          </a:p>
          <a:p>
            <a:r>
              <a:rPr lang="en-US" dirty="0"/>
              <a:t>Recurrent Neural Networks (RNNs), especially LSTMs: Suitable for time series evidence, getting the common dependencies in telemetry.</a:t>
            </a:r>
          </a:p>
          <a:p>
            <a:r>
              <a:rPr lang="en-US" dirty="0"/>
              <a:t>Autoencoders: Understand compressed symbolizations of normal evidence, and anomalies are discovered based on reconstruction mistakes.</a:t>
            </a:r>
          </a:p>
          <a:p>
            <a:r>
              <a:rPr lang="en-US" dirty="0"/>
              <a:t>Graph Neural Networks: Designing relationships among opposite telemetry channel and discovering anomalies based on network behavior.</a:t>
            </a:r>
          </a:p>
          <a:p>
            <a:endParaRPr lang="en-US" dirty="0"/>
          </a:p>
          <a:p>
            <a:pPr marL="0" indent="0">
              <a:buNone/>
            </a:pPr>
            <a:r>
              <a:rPr lang="en-US" dirty="0"/>
              <a:t>Other Techniques:</a:t>
            </a:r>
          </a:p>
          <a:p>
            <a:pPr marL="0" indent="0">
              <a:buNone/>
            </a:pPr>
            <a:r>
              <a:rPr lang="en-US" dirty="0"/>
              <a:t>Ensemble methods: Putting together a ton of algorithms to improve correction and robustness.</a:t>
            </a:r>
          </a:p>
          <a:p>
            <a:pPr marL="0" indent="0">
              <a:buNone/>
            </a:pPr>
            <a:r>
              <a:rPr lang="en-US" dirty="0"/>
              <a:t>Reconstruction-based methods: Using the autoencoders or other strategies to rebuild the telemetry evidence and discover anomalies based on rebuilding mistakes.</a:t>
            </a:r>
          </a:p>
        </p:txBody>
      </p:sp>
    </p:spTree>
    <p:extLst>
      <p:ext uri="{BB962C8B-B14F-4D97-AF65-F5344CB8AC3E}">
        <p14:creationId xmlns:p14="http://schemas.microsoft.com/office/powerpoint/2010/main" val="3804925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97FC7-B127-B86B-D931-DB1CEE70E8BE}"/>
              </a:ext>
            </a:extLst>
          </p:cNvPr>
          <p:cNvSpPr>
            <a:spLocks noGrp="1"/>
          </p:cNvSpPr>
          <p:nvPr>
            <p:ph type="title"/>
          </p:nvPr>
        </p:nvSpPr>
        <p:spPr/>
        <p:txBody>
          <a:bodyPr/>
          <a:lstStyle/>
          <a:p>
            <a:r>
              <a:rPr lang="en-US" dirty="0"/>
              <a:t>Testing Plan </a:t>
            </a:r>
          </a:p>
        </p:txBody>
      </p:sp>
      <p:sp>
        <p:nvSpPr>
          <p:cNvPr id="3" name="Content Placeholder 2">
            <a:extLst>
              <a:ext uri="{FF2B5EF4-FFF2-40B4-BE49-F238E27FC236}">
                <a16:creationId xmlns:a16="http://schemas.microsoft.com/office/drawing/2014/main" id="{D0EF3427-95E2-152B-1EA9-52CF02EAB53B}"/>
              </a:ext>
            </a:extLst>
          </p:cNvPr>
          <p:cNvSpPr>
            <a:spLocks noGrp="1"/>
          </p:cNvSpPr>
          <p:nvPr>
            <p:ph idx="1"/>
          </p:nvPr>
        </p:nvSpPr>
        <p:spPr/>
        <p:txBody>
          <a:bodyPr vert="horz" lIns="91440" tIns="45720" rIns="91440" bIns="45720" rtlCol="0" anchor="t">
            <a:normAutofit/>
          </a:bodyPr>
          <a:lstStyle/>
          <a:p>
            <a:r>
              <a:rPr lang="en-US" dirty="0"/>
              <a:t>Testing Plan: AI-Based Anomaly Detection in Spacecraft Telemetry Data</a:t>
            </a:r>
          </a:p>
          <a:p>
            <a:pPr marL="0" indent="0">
              <a:buNone/>
            </a:pPr>
            <a:endParaRPr lang="en-US" dirty="0"/>
          </a:p>
          <a:p>
            <a:pPr marL="0" indent="0">
              <a:buNone/>
            </a:pPr>
            <a:r>
              <a:rPr lang="en-US" dirty="0"/>
              <a:t>Testing Goals</a:t>
            </a:r>
          </a:p>
          <a:p>
            <a:r>
              <a:rPr lang="en-US" dirty="0"/>
              <a:t>Confirm the system detects anomalies with high precision and recall</a:t>
            </a:r>
          </a:p>
          <a:p>
            <a:r>
              <a:rPr lang="en-US" dirty="0"/>
              <a:t>Ensure robustness against noisy or incomplete telemetry data</a:t>
            </a:r>
          </a:p>
          <a:p>
            <a:r>
              <a:rPr lang="en-US" dirty="0"/>
              <a:t>Verify real-time performance</a:t>
            </a:r>
          </a:p>
          <a:p>
            <a:r>
              <a:rPr lang="en-US" dirty="0"/>
              <a:t>Address interpretability by providing clear, actionable alerts.</a:t>
            </a:r>
          </a:p>
          <a:p>
            <a:endParaRPr lang="en-US" dirty="0"/>
          </a:p>
          <a:p>
            <a:endParaRPr lang="en-US" dirty="0"/>
          </a:p>
          <a:p>
            <a:endParaRPr lang="en-US" dirty="0"/>
          </a:p>
        </p:txBody>
      </p:sp>
    </p:spTree>
    <p:extLst>
      <p:ext uri="{BB962C8B-B14F-4D97-AF65-F5344CB8AC3E}">
        <p14:creationId xmlns:p14="http://schemas.microsoft.com/office/powerpoint/2010/main" val="12469206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E53615EE-C559-4E03-999B-5477F1626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CD477C-C71A-BDA3-49DE-5C414DF77C61}"/>
              </a:ext>
            </a:extLst>
          </p:cNvPr>
          <p:cNvSpPr>
            <a:spLocks noGrp="1"/>
          </p:cNvSpPr>
          <p:nvPr>
            <p:ph type="title"/>
          </p:nvPr>
        </p:nvSpPr>
        <p:spPr>
          <a:xfrm>
            <a:off x="700087" y="909637"/>
            <a:ext cx="6283419" cy="1316736"/>
          </a:xfrm>
        </p:spPr>
        <p:txBody>
          <a:bodyPr>
            <a:normAutofit/>
          </a:bodyPr>
          <a:lstStyle/>
          <a:p>
            <a:r>
              <a:rPr lang="en-US" dirty="0"/>
              <a:t>THE  TESTING PLAN </a:t>
            </a:r>
          </a:p>
        </p:txBody>
      </p:sp>
      <p:cxnSp>
        <p:nvCxnSpPr>
          <p:cNvPr id="21" name="Straight Connector 20">
            <a:extLst>
              <a:ext uri="{FF2B5EF4-FFF2-40B4-BE49-F238E27FC236}">
                <a16:creationId xmlns:a16="http://schemas.microsoft.com/office/drawing/2014/main" id="{9AEDDB4C-6582-43D5-AF25-99F4AD3A1B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DF9EA11-6A5B-FB5D-C5EC-CB4A41FE13FF}"/>
              </a:ext>
            </a:extLst>
          </p:cNvPr>
          <p:cNvSpPr>
            <a:spLocks noGrp="1"/>
          </p:cNvSpPr>
          <p:nvPr>
            <p:ph idx="1"/>
          </p:nvPr>
        </p:nvSpPr>
        <p:spPr>
          <a:xfrm>
            <a:off x="700087" y="2226373"/>
            <a:ext cx="6283419" cy="3721990"/>
          </a:xfrm>
        </p:spPr>
        <p:txBody>
          <a:bodyPr vert="horz" lIns="91440" tIns="45720" rIns="91440" bIns="45720" rtlCol="0">
            <a:normAutofit/>
          </a:bodyPr>
          <a:lstStyle/>
          <a:p>
            <a:endParaRPr lang="en-US"/>
          </a:p>
          <a:p>
            <a:endParaRPr lang="en-US" dirty="0"/>
          </a:p>
        </p:txBody>
      </p:sp>
      <p:pic>
        <p:nvPicPr>
          <p:cNvPr id="5" name="Picture 4" descr="A diagram of a process&#10;&#10;AI-generated content may be incorrect.">
            <a:extLst>
              <a:ext uri="{FF2B5EF4-FFF2-40B4-BE49-F238E27FC236}">
                <a16:creationId xmlns:a16="http://schemas.microsoft.com/office/drawing/2014/main" id="{39DEC713-1DBF-1E80-9F57-61789CC2EA91}"/>
              </a:ext>
            </a:extLst>
          </p:cNvPr>
          <p:cNvPicPr>
            <a:picLocks noChangeAspect="1"/>
          </p:cNvPicPr>
          <p:nvPr/>
        </p:nvPicPr>
        <p:blipFill>
          <a:blip r:embed="rId2"/>
          <a:stretch>
            <a:fillRect/>
          </a:stretch>
        </p:blipFill>
        <p:spPr>
          <a:xfrm>
            <a:off x="7442474" y="1419669"/>
            <a:ext cx="3949425" cy="1877794"/>
          </a:xfrm>
          <a:prstGeom prst="rect">
            <a:avLst/>
          </a:prstGeom>
        </p:spPr>
      </p:pic>
      <p:pic>
        <p:nvPicPr>
          <p:cNvPr id="4" name="Picture 3" descr="A satellite dish with text overlay&#10;&#10;AI-generated content may be incorrect.">
            <a:extLst>
              <a:ext uri="{FF2B5EF4-FFF2-40B4-BE49-F238E27FC236}">
                <a16:creationId xmlns:a16="http://schemas.microsoft.com/office/drawing/2014/main" id="{0D9AF780-576D-E9E5-8659-BBA06BA912B6}"/>
              </a:ext>
            </a:extLst>
          </p:cNvPr>
          <p:cNvPicPr>
            <a:picLocks noChangeAspect="1"/>
          </p:cNvPicPr>
          <p:nvPr/>
        </p:nvPicPr>
        <p:blipFill>
          <a:blip r:embed="rId3"/>
          <a:stretch>
            <a:fillRect/>
          </a:stretch>
        </p:blipFill>
        <p:spPr>
          <a:xfrm>
            <a:off x="5416118" y="3586904"/>
            <a:ext cx="5975780" cy="2608393"/>
          </a:xfrm>
          <a:prstGeom prst="rect">
            <a:avLst/>
          </a:prstGeom>
        </p:spPr>
      </p:pic>
      <p:cxnSp>
        <p:nvCxnSpPr>
          <p:cNvPr id="22" name="Straight Connector 21">
            <a:extLst>
              <a:ext uri="{FF2B5EF4-FFF2-40B4-BE49-F238E27FC236}">
                <a16:creationId xmlns:a16="http://schemas.microsoft.com/office/drawing/2014/main" id="{AB152A91-2920-4848-A8BC-B15DA324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4693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200E2-FD03-E2FD-27D9-861078A9C7C8}"/>
              </a:ext>
            </a:extLst>
          </p:cNvPr>
          <p:cNvSpPr>
            <a:spLocks noGrp="1"/>
          </p:cNvSpPr>
          <p:nvPr>
            <p:ph type="title"/>
          </p:nvPr>
        </p:nvSpPr>
        <p:spPr/>
        <p:txBody>
          <a:bodyPr/>
          <a:lstStyle/>
          <a:p>
            <a:r>
              <a:rPr lang="en-US" dirty="0"/>
              <a:t>Test data</a:t>
            </a:r>
          </a:p>
        </p:txBody>
      </p:sp>
      <p:sp>
        <p:nvSpPr>
          <p:cNvPr id="3" name="Content Placeholder 2">
            <a:extLst>
              <a:ext uri="{FF2B5EF4-FFF2-40B4-BE49-F238E27FC236}">
                <a16:creationId xmlns:a16="http://schemas.microsoft.com/office/drawing/2014/main" id="{997E4374-C46F-77E8-1674-5748C1E39310}"/>
              </a:ext>
            </a:extLst>
          </p:cNvPr>
          <p:cNvSpPr>
            <a:spLocks noGrp="1"/>
          </p:cNvSpPr>
          <p:nvPr>
            <p:ph idx="1"/>
          </p:nvPr>
        </p:nvSpPr>
        <p:spPr>
          <a:xfrm>
            <a:off x="700635" y="1807464"/>
            <a:ext cx="10691265" cy="4154424"/>
          </a:xfrm>
        </p:spPr>
        <p:txBody>
          <a:bodyPr vert="horz" lIns="91440" tIns="45720" rIns="91440" bIns="45720" rtlCol="0" anchor="t">
            <a:noAutofit/>
          </a:bodyPr>
          <a:lstStyle/>
          <a:p>
            <a:pPr marL="0" indent="0">
              <a:buNone/>
            </a:pPr>
            <a:r>
              <a:rPr lang="en-US" sz="1600" dirty="0"/>
              <a:t>Test Data</a:t>
            </a:r>
          </a:p>
          <a:p>
            <a:r>
              <a:rPr lang="en-US" sz="1600" dirty="0"/>
              <a:t>Sources:</a:t>
            </a:r>
          </a:p>
          <a:p>
            <a:r>
              <a:rPr lang="en-US" sz="1600" dirty="0"/>
              <a:t>Simulated telemetry: NASA's public datasets (e.g., SMAP or Curiosity rover telemetry).</a:t>
            </a:r>
          </a:p>
          <a:p>
            <a:r>
              <a:rPr lang="en-US" sz="1600" dirty="0"/>
              <a:t>Synthetic data: Generate time-series with injected anomalies</a:t>
            </a:r>
          </a:p>
          <a:p>
            <a:pPr marL="0" indent="0">
              <a:buNone/>
            </a:pPr>
            <a:endParaRPr lang="en-US" sz="1600" dirty="0"/>
          </a:p>
          <a:p>
            <a:pPr marL="0" indent="0">
              <a:buNone/>
            </a:pPr>
            <a:r>
              <a:rPr lang="en-US" sz="1600" dirty="0"/>
              <a:t>Characteristics:</a:t>
            </a:r>
          </a:p>
          <a:p>
            <a:pPr marL="0" indent="0">
              <a:buNone/>
            </a:pPr>
            <a:r>
              <a:rPr lang="en-US" sz="1600" dirty="0"/>
              <a:t>Normal data: 80% of dataset</a:t>
            </a:r>
          </a:p>
          <a:p>
            <a:pPr marL="0" indent="0">
              <a:buNone/>
            </a:pPr>
            <a:r>
              <a:rPr lang="en-US" sz="1600" dirty="0"/>
              <a:t>Anomalous data: 20% with labeled anomalies</a:t>
            </a:r>
          </a:p>
          <a:p>
            <a:pPr marL="0" indent="0">
              <a:buNone/>
            </a:pPr>
            <a:r>
              <a:rPr lang="en-US" sz="1600" dirty="0"/>
              <a:t>Edge cases: 10% missing values, Gaussian noise, or extreme readings</a:t>
            </a:r>
          </a:p>
          <a:p>
            <a:pPr marL="0" indent="0">
              <a:buNone/>
            </a:pPr>
            <a:endParaRPr lang="en-US" sz="1300" dirty="0"/>
          </a:p>
        </p:txBody>
      </p:sp>
    </p:spTree>
    <p:extLst>
      <p:ext uri="{BB962C8B-B14F-4D97-AF65-F5344CB8AC3E}">
        <p14:creationId xmlns:p14="http://schemas.microsoft.com/office/powerpoint/2010/main" val="1575752883"/>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hronicleVTI" id="{508E4D90-5116-4BF0-876B-3F422DD1F65F}" vid="{AA21DC3D-92A8-43A4-8358-ED428371CD55}"/>
    </a:ext>
  </a:extLst>
</a:theme>
</file>

<file path=docProps/app.xml><?xml version="1.0" encoding="utf-8"?>
<Properties xmlns="http://schemas.openxmlformats.org/officeDocument/2006/extended-properties" xmlns:vt="http://schemas.openxmlformats.org/officeDocument/2006/docPropsVTypes">
  <TotalTime>240</TotalTime>
  <Words>1376</Words>
  <Application>Microsoft Office PowerPoint</Application>
  <PresentationFormat>Widescreen</PresentationFormat>
  <Paragraphs>162</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Calisto MT</vt:lpstr>
      <vt:lpstr>Courier New</vt:lpstr>
      <vt:lpstr>Neue Haas Grotesk Text Pro</vt:lpstr>
      <vt:lpstr>Univers Condensed</vt:lpstr>
      <vt:lpstr>ChronicleVTI</vt:lpstr>
      <vt:lpstr>Anomaly Detection in Spacecraft Telemetry</vt:lpstr>
      <vt:lpstr>Problem Statement</vt:lpstr>
      <vt:lpstr>Project Objective</vt:lpstr>
      <vt:lpstr>Proposed Solution </vt:lpstr>
      <vt:lpstr>Technical Approaches</vt:lpstr>
      <vt:lpstr>More technical Approaches</vt:lpstr>
      <vt:lpstr>Testing Plan </vt:lpstr>
      <vt:lpstr>THE  TESTING PLAN </vt:lpstr>
      <vt:lpstr>Test data</vt:lpstr>
      <vt:lpstr>More other  test data</vt:lpstr>
      <vt:lpstr>Testing methods</vt:lpstr>
      <vt:lpstr>testing methods</vt:lpstr>
      <vt:lpstr>Evalutation metrics</vt:lpstr>
      <vt:lpstr>Secondary metrics</vt:lpstr>
      <vt:lpstr>TEST scenarios</vt:lpstr>
      <vt:lpstr>More  test scenarios</vt:lpstr>
      <vt:lpstr>Testing process</vt:lpstr>
      <vt:lpstr>More  testing processes</vt:lpstr>
      <vt:lpstr>ADDress challenges</vt:lpstr>
      <vt:lpstr>LSTM Autoencoder</vt:lpstr>
      <vt:lpstr>Model  training details</vt:lpstr>
      <vt:lpstr>Integration with Mission Control</vt:lpstr>
      <vt:lpstr>Challenges and Solutions</vt:lpstr>
      <vt:lpstr>Expected outcomes</vt:lpstr>
      <vt:lpstr>The Steps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Jazmine Brown</dc:creator>
  <cp:lastModifiedBy>Jazmine Brown</cp:lastModifiedBy>
  <cp:revision>925</cp:revision>
  <dcterms:created xsi:type="dcterms:W3CDTF">2025-07-18T00:16:21Z</dcterms:created>
  <dcterms:modified xsi:type="dcterms:W3CDTF">2025-07-19T18:16:49Z</dcterms:modified>
</cp:coreProperties>
</file>

<file path=docProps/thumbnail.jpeg>
</file>